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2.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2.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2.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slideLayout" Target="../slideLayouts/slideLayout2.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2.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2.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2.xml"/><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2.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2.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2.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2.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2.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slideLayout" Target="../slideLayouts/slideLayout2.xml"/><Relationship Id="rId1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2.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395728"/>
          </a:xfrm>
          <a:prstGeom prst="rect">
            <a:avLst/>
          </a:prstGeom>
        </p:spPr>
      </p:pic>
      <p:pic>
        <p:nvPicPr>
          <p:cNvPr id="4" name="Image 2" descr="preencoded.png">    </p:cNvPr>
          <p:cNvPicPr>
            <a:picLocks noChangeAspect="1"/>
          </p:cNvPicPr>
          <p:nvPr/>
        </p:nvPicPr>
        <p:blipFill>
          <a:blip r:embed="rId3"/>
          <a:stretch>
            <a:fillRect/>
          </a:stretch>
        </p:blipFill>
        <p:spPr>
          <a:xfrm>
            <a:off x="795528" y="5934456"/>
            <a:ext cx="13048488" cy="36576"/>
          </a:xfrm>
          <a:prstGeom prst="rect">
            <a:avLst/>
          </a:prstGeom>
        </p:spPr>
      </p:pic>
      <p:pic>
        <p:nvPicPr>
          <p:cNvPr id="5" name="Image 3" descr="preencoded.png">    </p:cNvPr>
          <p:cNvPicPr>
            <a:picLocks noChangeAspect="1"/>
          </p:cNvPicPr>
          <p:nvPr/>
        </p:nvPicPr>
        <p:blipFill>
          <a:blip r:embed="rId4"/>
          <a:stretch>
            <a:fillRect/>
          </a:stretch>
        </p:blipFill>
        <p:spPr>
          <a:xfrm>
            <a:off x="795528" y="6217920"/>
            <a:ext cx="457200" cy="640080"/>
          </a:xfrm>
          <a:prstGeom prst="rect">
            <a:avLst/>
          </a:prstGeom>
        </p:spPr>
      </p:pic>
      <p:sp>
        <p:nvSpPr>
          <p:cNvPr id="6" name="Text 0"/>
          <p:cNvSpPr/>
          <p:nvPr/>
        </p:nvSpPr>
        <p:spPr>
          <a:xfrm>
            <a:off x="1362456" y="6217920"/>
            <a:ext cx="3374136" cy="402336"/>
          </a:xfrm>
          <a:prstGeom prst="rect">
            <a:avLst/>
          </a:prstGeom>
          <a:noFill/>
          <a:ln/>
        </p:spPr>
        <p:txBody>
          <a:bodyPr wrap="none" lIns="0" tIns="0" rIns="0" bIns="0" rtlCol="0" anchor="ctr"/>
          <a:lstStyle/>
          <a:p>
            <a:pPr algn="l" indent="0" marL="0">
              <a:lnSpc>
                <a:spcPts val="3120"/>
              </a:lnSpc>
              <a:buNone/>
            </a:pPr>
            <a:r>
              <a:rPr lang="en-US" sz="2230" dirty="0">
                <a:solidFill>
                  <a:srgbClr val="222770"/>
                </a:solidFill>
                <a:latin typeface="Arial-Regular" pitchFamily="34" charset="0"/>
                <a:ea typeface="Arial-Regular" pitchFamily="34" charset="-122"/>
                <a:cs typeface="Arial-Regular" pitchFamily="34" charset="-120"/>
              </a:rPr>
              <a:t>Author: Poojitha Gollapudi</a:t>
            </a:r>
            <a:endParaRPr lang="en-US" sz="2230" dirty="0"/>
          </a:p>
        </p:txBody>
      </p:sp>
      <p:sp>
        <p:nvSpPr>
          <p:cNvPr id="7" name="Text 1"/>
          <p:cNvSpPr/>
          <p:nvPr/>
        </p:nvSpPr>
        <p:spPr>
          <a:xfrm>
            <a:off x="1362456" y="6611112"/>
            <a:ext cx="3374136" cy="246888"/>
          </a:xfrm>
          <a:prstGeom prst="rect">
            <a:avLst/>
          </a:prstGeom>
          <a:noFill/>
          <a:ln/>
        </p:spPr>
        <p:txBody>
          <a:bodyPr wrap="none" lIns="0" tIns="0" rIns="0" bIns="0" rtlCol="0" anchor="ctr"/>
          <a:lstStyle/>
          <a:p>
            <a:pPr algn="l" indent="0" marL="0">
              <a:lnSpc>
                <a:spcPts val="1870"/>
              </a:lnSpc>
              <a:buNone/>
            </a:pPr>
            <a:r>
              <a:rPr lang="en-US" sz="1330" dirty="0">
                <a:solidFill>
                  <a:srgbClr val="222770"/>
                </a:solidFill>
                <a:latin typeface="Arial-Regular" pitchFamily="34" charset="0"/>
                <a:ea typeface="Arial-Regular" pitchFamily="34" charset="-122"/>
                <a:cs typeface="Arial-Regular" pitchFamily="34" charset="-120"/>
              </a:rPr>
              <a:t>Created with Pi</a:t>
            </a:r>
            <a:endParaRPr lang="en-US" sz="1330" dirty="0"/>
          </a:p>
        </p:txBody>
      </p:sp>
      <p:sp>
        <p:nvSpPr>
          <p:cNvPr id="8" name="Text 2"/>
          <p:cNvSpPr/>
          <p:nvPr/>
        </p:nvSpPr>
        <p:spPr>
          <a:xfrm>
            <a:off x="795528" y="3483864"/>
            <a:ext cx="13048488" cy="2194560"/>
          </a:xfrm>
          <a:prstGeom prst="rect">
            <a:avLst/>
          </a:prstGeom>
          <a:noFill/>
          <a:ln/>
        </p:spPr>
        <p:txBody>
          <a:bodyPr wrap="square" lIns="0" tIns="0" rIns="0" bIns="0" rtlCol="0" anchor="ctr"/>
          <a:lstStyle/>
          <a:p>
            <a:pPr algn="l" indent="0" marL="0">
              <a:lnSpc>
                <a:spcPts val="8620"/>
              </a:lnSpc>
              <a:buNone/>
            </a:pPr>
            <a:r>
              <a:rPr lang="en-US" sz="6160" dirty="0">
                <a:solidFill>
                  <a:srgbClr val="3642C6"/>
                </a:solidFill>
                <a:latin typeface="思源黑体-思源黑体-SemiBold" pitchFamily="34" charset="0"/>
                <a:ea typeface="思源黑体-思源黑体-SemiBold" pitchFamily="34" charset="-122"/>
                <a:cs typeface="思源黑体-思源黑体-SemiBold" pitchFamily="34" charset="-120"/>
              </a:rPr>
              <a:t>Customer Segmentation Analysis Presentation</a:t>
            </a:r>
            <a:endParaRPr lang="en-US" sz="616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56064" y="0"/>
            <a:ext cx="4974336" cy="8238744"/>
          </a:xfrm>
          <a:prstGeom prst="rect">
            <a:avLst/>
          </a:prstGeom>
        </p:spPr>
      </p:pic>
      <p:pic>
        <p:nvPicPr>
          <p:cNvPr id="4" name="Image 2" descr="preencoded.png">    </p:cNvPr>
          <p:cNvPicPr>
            <a:picLocks noChangeAspect="1"/>
          </p:cNvPicPr>
          <p:nvPr/>
        </p:nvPicPr>
        <p:blipFill>
          <a:blip r:embed="rId3"/>
          <a:stretch>
            <a:fillRect/>
          </a:stretch>
        </p:blipFill>
        <p:spPr>
          <a:xfrm>
            <a:off x="768096" y="2788920"/>
            <a:ext cx="8129016" cy="877824"/>
          </a:xfrm>
          <a:prstGeom prst="rect">
            <a:avLst/>
          </a:prstGeom>
        </p:spPr>
      </p:pic>
      <p:sp>
        <p:nvSpPr>
          <p:cNvPr id="5" name="Text 0"/>
          <p:cNvSpPr/>
          <p:nvPr/>
        </p:nvSpPr>
        <p:spPr>
          <a:xfrm>
            <a:off x="795528" y="978408"/>
            <a:ext cx="8074152" cy="758952"/>
          </a:xfrm>
          <a:prstGeom prst="rect">
            <a:avLst/>
          </a:prstGeom>
          <a:noFill/>
          <a:ln/>
        </p:spPr>
        <p:txBody>
          <a:bodyPr wrap="none" lIns="0" tIns="0" rIns="0" bIns="0" rtlCol="0" anchor="ctr"/>
          <a:lstStyle/>
          <a:p>
            <a:pPr algn="l" indent="0" marL="0">
              <a:lnSpc>
                <a:spcPts val="5930"/>
              </a:lnSpc>
              <a:buNone/>
            </a:pPr>
            <a:r>
              <a:rPr lang="en-US" sz="4240" dirty="0">
                <a:solidFill>
                  <a:srgbClr val="3642C6"/>
                </a:solidFill>
                <a:latin typeface="思源黑体-思源黑体-SemiBold" pitchFamily="34" charset="0"/>
                <a:ea typeface="思源黑体-思源黑体-SemiBold" pitchFamily="34" charset="-122"/>
                <a:cs typeface="思源黑体-思源黑体-SemiBold" pitchFamily="34" charset="-120"/>
              </a:rPr>
              <a:t>4. Clustering Analysis</a:t>
            </a:r>
            <a:endParaRPr lang="en-US" sz="4240" dirty="0"/>
          </a:p>
        </p:txBody>
      </p:sp>
      <p:sp>
        <p:nvSpPr>
          <p:cNvPr id="6" name="Text 1"/>
          <p:cNvSpPr/>
          <p:nvPr/>
        </p:nvSpPr>
        <p:spPr>
          <a:xfrm>
            <a:off x="795528" y="1975104"/>
            <a:ext cx="8074152" cy="603504"/>
          </a:xfrm>
          <a:prstGeom prst="rect">
            <a:avLst/>
          </a:prstGeom>
          <a:noFill/>
          <a:ln/>
        </p:spPr>
        <p:txBody>
          <a:bodyPr wrap="none" lIns="0" tIns="0" rIns="0" bIns="0" rtlCol="0" anchor="ctr"/>
          <a:lstStyle/>
          <a:p>
            <a:pPr algn="l" indent="0" marL="0">
              <a:lnSpc>
                <a:spcPts val="4750"/>
              </a:lnSpc>
              <a:buNone/>
            </a:pPr>
            <a:r>
              <a:rPr lang="en-US" sz="3390" dirty="0">
                <a:solidFill>
                  <a:srgbClr val="3642C6"/>
                </a:solidFill>
                <a:latin typeface="思源黑体-思源黑体-SemiBold" pitchFamily="34" charset="0"/>
                <a:ea typeface="思源黑体-思源黑体-SemiBold" pitchFamily="34" charset="-122"/>
                <a:cs typeface="思源黑体-思源黑体-SemiBold" pitchFamily="34" charset="-120"/>
              </a:rPr>
              <a:t>Data Scaling</a:t>
            </a:r>
            <a:endParaRPr lang="en-US" sz="3390" dirty="0"/>
          </a:p>
        </p:txBody>
      </p:sp>
      <p:sp>
        <p:nvSpPr>
          <p:cNvPr id="7" name="Text 2"/>
          <p:cNvSpPr/>
          <p:nvPr/>
        </p:nvSpPr>
        <p:spPr>
          <a:xfrm>
            <a:off x="1042416" y="3063240"/>
            <a:ext cx="7580376" cy="329184"/>
          </a:xfrm>
          <a:prstGeom prst="rect">
            <a:avLst/>
          </a:prstGeom>
          <a:noFill/>
          <a:ln/>
        </p:spPr>
        <p:txBody>
          <a:bodyPr wrap="none" lIns="0" tIns="0" rIns="0" bIns="0" rtlCol="0" anchor="ctr"/>
          <a:lstStyle/>
          <a:p>
            <a:pPr algn="l" indent="0" marL="0">
              <a:lnSpc>
                <a:spcPts val="2540"/>
              </a:lnSpc>
              <a:buNone/>
            </a:pPr>
            <a:r>
              <a:rPr lang="en-US" sz="1690" dirty="0">
                <a:solidFill>
                  <a:srgbClr val="222770"/>
                </a:solidFill>
                <a:latin typeface="Arial-Regular" pitchFamily="34" charset="0"/>
                <a:ea typeface="Arial-Regular" pitchFamily="34" charset="-122"/>
                <a:cs typeface="Arial-Regular" pitchFamily="34" charset="-120"/>
              </a:rPr>
              <a:t>Standardize features to have a mean of 0 and standard deviation of 1.</a:t>
            </a:r>
            <a:endParaRPr lang="en-US" sz="1690" dirty="0"/>
          </a:p>
        </p:txBody>
      </p:sp>
      <p:sp>
        <p:nvSpPr>
          <p:cNvPr id="8" name="Text 3"/>
          <p:cNvSpPr/>
          <p:nvPr/>
        </p:nvSpPr>
        <p:spPr>
          <a:xfrm>
            <a:off x="795528" y="3877056"/>
            <a:ext cx="8074152" cy="2916936"/>
          </a:xfrm>
          <a:prstGeom prst="rect">
            <a:avLst/>
          </a:prstGeom>
          <a:noFill/>
          <a:ln/>
        </p:spPr>
        <p:txBody>
          <a:bodyPr wrap="square" lIns="0" tIns="0" rIns="0" bIns="0" rtlCol="0" anchor="ctr"/>
          <a:lstStyle/>
          <a:p>
            <a:pPr algn="l" indent="0" marL="0">
              <a:lnSpc>
                <a:spcPts val="2540"/>
              </a:lnSpc>
              <a:buNone/>
            </a:pPr>
            <a:r>
              <a:rPr lang="en-US" sz="1690" dirty="0">
                <a:solidFill>
                  <a:srgbClr val="222770"/>
                </a:solidFill>
                <a:latin typeface="Arial-Regular" pitchFamily="34" charset="0"/>
                <a:ea typeface="Arial-Regular" pitchFamily="34" charset="-122"/>
                <a:cs typeface="Arial-Regular" pitchFamily="34" charset="-120"/>
              </a:rPr>
              <a:t>Data scaling represents a critical preprocessing step that standardizes RFM metrics to ensure equitable contribution during clustering analysis. StandardScaler implementation transforms all features to a common scale with zero mean and unit variance, preventing feature dominance based on measurement units. This normalization process ensures that recency, frequency, and monetary metrics contribute equally to distance calculations in the clustering algorithm. Proper scaling enhances segmentation quality, improves algorithm convergence, and enables the identification of meaningful customer groups based on balanced behavioral characteristics.</a:t>
            </a:r>
            <a:endParaRPr lang="en-US" sz="1690" dirty="0"/>
          </a:p>
          <a:p>
            <a:pPr algn="l" indent="0" marL="0">
              <a:lnSpc>
                <a:spcPts val="2540"/>
              </a:lnSpc>
              <a:buNone/>
            </a:pPr>
            <a:endParaRPr lang="en-US" sz="1690" dirty="0"/>
          </a:p>
        </p:txBody>
      </p:sp>
      <p:sp>
        <p:nvSpPr>
          <p:cNvPr id="9" name="Text 4"/>
          <p:cNvSpPr/>
          <p:nvPr/>
        </p:nvSpPr>
        <p:spPr>
          <a:xfrm>
            <a:off x="795528" y="7022592"/>
            <a:ext cx="8074152" cy="0"/>
          </a:xfrm>
          <a:prstGeom prst="rect">
            <a:avLst/>
          </a:prstGeom>
          <a:noFill/>
          <a:ln/>
        </p:spPr>
        <p:txBody>
          <a:bodyPr wrap="none" lIns="0" tIns="0" rIns="0" bIns="0" rtlCol="0" anchor="ctr"/>
          <a:lstStyle>
            <a:lvl1pPr algn="l"/>
          </a:lstStyle>
          <a:p>
            <a:pPr algn="l" indent="0" marL="0">
              <a:lnSpc>
                <a:spcPts val="2540"/>
              </a:lnSpc>
              <a:buNone/>
            </a:pPr>
            <a:endParaRPr lang="en-US" sz="1690" dirty="0"/>
          </a:p>
          <a:p>
            <a:pPr algn="l" indent="0" marL="0">
              <a:lnSpc>
                <a:spcPts val="2540"/>
              </a:lnSpc>
              <a:buNone/>
            </a:pPr>
            <a:endParaRPr lang="en-US" sz="169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5852160" cy="8238744"/>
          </a:xfrm>
          <a:prstGeom prst="rect">
            <a:avLst/>
          </a:prstGeom>
        </p:spPr>
      </p:pic>
      <p:pic>
        <p:nvPicPr>
          <p:cNvPr id="4" name="Image 2" descr="preencoded.png">    </p:cNvPr>
          <p:cNvPicPr>
            <a:picLocks noChangeAspect="1"/>
          </p:cNvPicPr>
          <p:nvPr/>
        </p:nvPicPr>
        <p:blipFill>
          <a:blip r:embed="rId3"/>
          <a:stretch>
            <a:fillRect/>
          </a:stretch>
        </p:blipFill>
        <p:spPr>
          <a:xfrm>
            <a:off x="6638544" y="2569464"/>
            <a:ext cx="7223760" cy="859536"/>
          </a:xfrm>
          <a:prstGeom prst="rect">
            <a:avLst/>
          </a:prstGeom>
        </p:spPr>
      </p:pic>
      <p:sp>
        <p:nvSpPr>
          <p:cNvPr id="5" name="Text 0"/>
          <p:cNvSpPr/>
          <p:nvPr/>
        </p:nvSpPr>
        <p:spPr>
          <a:xfrm>
            <a:off x="6647688" y="1691640"/>
            <a:ext cx="7196328" cy="640080"/>
          </a:xfrm>
          <a:prstGeom prst="rect">
            <a:avLst/>
          </a:prstGeom>
          <a:noFill/>
          <a:ln/>
        </p:spPr>
        <p:txBody>
          <a:bodyPr wrap="none" lIns="0" tIns="0" rIns="0" bIns="0" rtlCol="0" anchor="ctr"/>
          <a:lstStyle/>
          <a:p>
            <a:pPr algn="l" indent="0" marL="0">
              <a:lnSpc>
                <a:spcPts val="5000"/>
              </a:lnSpc>
              <a:buNone/>
            </a:pPr>
            <a:r>
              <a:rPr lang="en-US" sz="3570" dirty="0">
                <a:solidFill>
                  <a:srgbClr val="3642C6"/>
                </a:solidFill>
                <a:latin typeface="思源黑体-思源黑体-SemiBold" pitchFamily="34" charset="0"/>
                <a:ea typeface="思源黑体-思源黑体-SemiBold" pitchFamily="34" charset="-122"/>
                <a:cs typeface="思源黑体-思源黑体-SemiBold" pitchFamily="34" charset="-120"/>
              </a:rPr>
              <a:t>K-Means Clustering</a:t>
            </a:r>
            <a:endParaRPr lang="en-US" sz="3570" dirty="0"/>
          </a:p>
        </p:txBody>
      </p:sp>
      <p:sp>
        <p:nvSpPr>
          <p:cNvPr id="6" name="Text 1"/>
          <p:cNvSpPr/>
          <p:nvPr/>
        </p:nvSpPr>
        <p:spPr>
          <a:xfrm>
            <a:off x="6894576" y="2825496"/>
            <a:ext cx="6711696" cy="347472"/>
          </a:xfrm>
          <a:prstGeom prst="rect">
            <a:avLst/>
          </a:prstGeom>
          <a:noFill/>
          <a:ln/>
        </p:spPr>
        <p:txBody>
          <a:bodyPr wrap="none" lIns="0" tIns="0" rIns="0" bIns="0" rtlCol="0" anchor="ctr"/>
          <a:lstStyle/>
          <a:p>
            <a:pPr algn="l" indent="0" marL="0">
              <a:lnSpc>
                <a:spcPts val="2670"/>
              </a:lnSpc>
              <a:buNone/>
            </a:pPr>
            <a:r>
              <a:rPr lang="en-US" sz="1780" dirty="0">
                <a:solidFill>
                  <a:srgbClr val="222770"/>
                </a:solidFill>
                <a:latin typeface="Arial-Regular" pitchFamily="34" charset="0"/>
                <a:ea typeface="Arial-Regular" pitchFamily="34" charset="-122"/>
                <a:cs typeface="Arial-Regular" pitchFamily="34" charset="-120"/>
              </a:rPr>
              <a:t>Apply K-Means clustering with a specified number of clusters.</a:t>
            </a:r>
            <a:endParaRPr lang="en-US" sz="1780" dirty="0"/>
          </a:p>
        </p:txBody>
      </p:sp>
      <p:sp>
        <p:nvSpPr>
          <p:cNvPr id="7" name="Text 2"/>
          <p:cNvSpPr/>
          <p:nvPr/>
        </p:nvSpPr>
        <p:spPr>
          <a:xfrm>
            <a:off x="6647688" y="3657600"/>
            <a:ext cx="7196328" cy="347472"/>
          </a:xfrm>
          <a:prstGeom prst="rect">
            <a:avLst/>
          </a:prstGeom>
          <a:noFill/>
          <a:ln/>
        </p:spPr>
        <p:txBody>
          <a:bodyPr wrap="none" lIns="0" tIns="0" rIns="0" bIns="0" rtlCol="0" anchor="ctr"/>
          <a:lstStyle/>
          <a:p>
            <a:pPr algn="l" indent="0" marL="0">
              <a:lnSpc>
                <a:spcPts val="2670"/>
              </a:lnSpc>
              <a:buNone/>
            </a:pPr>
            <a:r>
              <a:rPr lang="en-US" sz="1780" dirty="0">
                <a:solidFill>
                  <a:srgbClr val="222770"/>
                </a:solidFill>
                <a:latin typeface="Arial-Regular" pitchFamily="34" charset="0"/>
                <a:ea typeface="Arial-Regular" pitchFamily="34" charset="-122"/>
                <a:cs typeface="Arial-Regular" pitchFamily="34" charset="-120"/>
              </a:rPr>
              <a:t>K-Means Clustering Framework:</a:t>
            </a:r>
            <a:endParaRPr lang="en-US" sz="1780" dirty="0"/>
          </a:p>
          <a:p>
            <a:pPr algn="l" indent="0" marL="0">
              <a:lnSpc>
                <a:spcPts val="2670"/>
              </a:lnSpc>
              <a:buNone/>
            </a:pPr>
            <a:endParaRPr lang="en-US" sz="1780" dirty="0"/>
          </a:p>
        </p:txBody>
      </p:sp>
      <p:sp>
        <p:nvSpPr>
          <p:cNvPr id="8" name="Text 3"/>
          <p:cNvSpPr/>
          <p:nvPr/>
        </p:nvSpPr>
        <p:spPr>
          <a:xfrm>
            <a:off x="6647688" y="4251960"/>
            <a:ext cx="7196328" cy="2048256"/>
          </a:xfrm>
          <a:prstGeom prst="rect">
            <a:avLst/>
          </a:prstGeom>
          <a:noFill/>
          <a:ln/>
        </p:spPr>
        <p:txBody>
          <a:bodyPr wrap="square" lIns="0" tIns="0" rIns="0" bIns="0" rtlCol="0" anchor="ctr"/>
          <a:lstStyle/>
          <a:p>
            <a:pPr algn="l" indent="0" marL="0">
              <a:lnSpc>
                <a:spcPts val="2670"/>
              </a:lnSpc>
              <a:buNone/>
            </a:pPr>
            <a:r>
              <a:rPr lang="en-US" sz="1780" dirty="0">
                <a:solidFill>
                  <a:srgbClr val="222770"/>
                </a:solidFill>
                <a:latin typeface="Arial-Regular" pitchFamily="34" charset="0"/>
                <a:ea typeface="Arial-Regular" pitchFamily="34" charset="-122"/>
                <a:cs typeface="Arial-Regular" pitchFamily="34" charset="-120"/>
              </a:rPr>
              <a:t>The project employs K-Means clustering, an unsupervised machine learning algorithm, to segment customers into distinct groups based on their RFM (Recency, Frequency, Monetary) characteristics. This partitioning method groups customers with similar purchasing behaviors, enabling targeted marketing strategies and personalized business approaches.</a:t>
            </a:r>
            <a:endParaRPr lang="en-US" sz="178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5852160" cy="8238744"/>
          </a:xfrm>
          <a:prstGeom prst="rect">
            <a:avLst/>
          </a:prstGeom>
        </p:spPr>
      </p:pic>
      <p:pic>
        <p:nvPicPr>
          <p:cNvPr id="4" name="Image 2" descr="preencoded.png">    </p:cNvPr>
          <p:cNvPicPr>
            <a:picLocks noChangeAspect="1"/>
          </p:cNvPicPr>
          <p:nvPr/>
        </p:nvPicPr>
        <p:blipFill>
          <a:blip r:embed="rId3"/>
          <a:stretch>
            <a:fillRect/>
          </a:stretch>
        </p:blipFill>
        <p:spPr>
          <a:xfrm>
            <a:off x="6638544" y="3264408"/>
            <a:ext cx="7223760" cy="859536"/>
          </a:xfrm>
          <a:prstGeom prst="rect">
            <a:avLst/>
          </a:prstGeom>
        </p:spPr>
      </p:pic>
      <p:sp>
        <p:nvSpPr>
          <p:cNvPr id="5" name="Text 0"/>
          <p:cNvSpPr/>
          <p:nvPr/>
        </p:nvSpPr>
        <p:spPr>
          <a:xfrm>
            <a:off x="6647688" y="1335024"/>
            <a:ext cx="7196328" cy="795528"/>
          </a:xfrm>
          <a:prstGeom prst="rect">
            <a:avLst/>
          </a:prstGeom>
          <a:noFill/>
          <a:ln/>
        </p:spPr>
        <p:txBody>
          <a:bodyPr wrap="none" lIns="0" tIns="0" rIns="0" bIns="0" rtlCol="0" anchor="ctr"/>
          <a:lstStyle/>
          <a:p>
            <a:pPr algn="l" indent="0" marL="0">
              <a:lnSpc>
                <a:spcPts val="6250"/>
              </a:lnSpc>
              <a:buNone/>
            </a:pPr>
            <a:r>
              <a:rPr lang="en-US" sz="4460" dirty="0">
                <a:solidFill>
                  <a:srgbClr val="3642C6"/>
                </a:solidFill>
                <a:latin typeface="思源黑体-思源黑体-SemiBold" pitchFamily="34" charset="0"/>
                <a:ea typeface="思源黑体-思源黑体-SemiBold" pitchFamily="34" charset="-122"/>
                <a:cs typeface="思源黑体-思源黑体-SemiBold" pitchFamily="34" charset="-120"/>
              </a:rPr>
              <a:t>5. Visualization</a:t>
            </a:r>
            <a:endParaRPr lang="en-US" sz="4460" dirty="0"/>
          </a:p>
        </p:txBody>
      </p:sp>
      <p:sp>
        <p:nvSpPr>
          <p:cNvPr id="6" name="Text 1"/>
          <p:cNvSpPr/>
          <p:nvPr/>
        </p:nvSpPr>
        <p:spPr>
          <a:xfrm>
            <a:off x="6647688" y="2386584"/>
            <a:ext cx="7196328" cy="640080"/>
          </a:xfrm>
          <a:prstGeom prst="rect">
            <a:avLst/>
          </a:prstGeom>
          <a:noFill/>
          <a:ln/>
        </p:spPr>
        <p:txBody>
          <a:bodyPr wrap="none" lIns="0" tIns="0" rIns="0" bIns="0" rtlCol="0" anchor="ctr"/>
          <a:lstStyle/>
          <a:p>
            <a:pPr algn="l" indent="0" marL="0">
              <a:lnSpc>
                <a:spcPts val="5000"/>
              </a:lnSpc>
              <a:buNone/>
            </a:pPr>
            <a:r>
              <a:rPr lang="en-US" sz="3570" dirty="0">
                <a:solidFill>
                  <a:srgbClr val="3642C6"/>
                </a:solidFill>
                <a:latin typeface="思源黑体-思源黑体-SemiBold" pitchFamily="34" charset="0"/>
                <a:ea typeface="思源黑体-思源黑体-SemiBold" pitchFamily="34" charset="-122"/>
                <a:cs typeface="思源黑体-思源黑体-SemiBold" pitchFamily="34" charset="-120"/>
              </a:rPr>
              <a:t>Cluster Distribution</a:t>
            </a:r>
            <a:endParaRPr lang="en-US" sz="3570" dirty="0"/>
          </a:p>
        </p:txBody>
      </p:sp>
      <p:sp>
        <p:nvSpPr>
          <p:cNvPr id="7" name="Text 2"/>
          <p:cNvSpPr/>
          <p:nvPr/>
        </p:nvSpPr>
        <p:spPr>
          <a:xfrm>
            <a:off x="6894576" y="3520440"/>
            <a:ext cx="6711696" cy="347472"/>
          </a:xfrm>
          <a:prstGeom prst="rect">
            <a:avLst/>
          </a:prstGeom>
          <a:noFill/>
          <a:ln/>
        </p:spPr>
        <p:txBody>
          <a:bodyPr wrap="none" lIns="0" tIns="0" rIns="0" bIns="0" rtlCol="0" anchor="ctr"/>
          <a:lstStyle/>
          <a:p>
            <a:pPr algn="l" indent="0" marL="0">
              <a:lnSpc>
                <a:spcPts val="2670"/>
              </a:lnSpc>
              <a:buNone/>
            </a:pPr>
            <a:r>
              <a:rPr lang="en-US" sz="1780" dirty="0">
                <a:solidFill>
                  <a:srgbClr val="222770"/>
                </a:solidFill>
                <a:latin typeface="Arial-Regular" pitchFamily="34" charset="0"/>
                <a:ea typeface="Arial-Regular" pitchFamily="34" charset="-122"/>
                <a:cs typeface="Arial-Regular" pitchFamily="34" charset="-120"/>
              </a:rPr>
              <a:t>A count plot of customer distribution across clusters.</a:t>
            </a:r>
            <a:endParaRPr lang="en-US" sz="1780" dirty="0"/>
          </a:p>
        </p:txBody>
      </p:sp>
      <p:sp>
        <p:nvSpPr>
          <p:cNvPr id="8" name="Text 3"/>
          <p:cNvSpPr/>
          <p:nvPr/>
        </p:nvSpPr>
        <p:spPr>
          <a:xfrm>
            <a:off x="6647688" y="4352544"/>
            <a:ext cx="7196328" cy="347472"/>
          </a:xfrm>
          <a:prstGeom prst="rect">
            <a:avLst/>
          </a:prstGeom>
          <a:noFill/>
          <a:ln/>
        </p:spPr>
        <p:txBody>
          <a:bodyPr wrap="none" lIns="0" tIns="0" rIns="0" bIns="0" rtlCol="0" anchor="ctr"/>
          <a:lstStyle/>
          <a:p>
            <a:pPr algn="l" indent="0" marL="0">
              <a:lnSpc>
                <a:spcPts val="2670"/>
              </a:lnSpc>
              <a:buNone/>
            </a:pPr>
            <a:r>
              <a:rPr lang="en-US" sz="1780" dirty="0">
                <a:solidFill>
                  <a:srgbClr val="222770"/>
                </a:solidFill>
                <a:latin typeface="Arial-Regular" pitchFamily="34" charset="0"/>
                <a:ea typeface="Arial-Regular" pitchFamily="34" charset="-122"/>
                <a:cs typeface="Arial-Regular" pitchFamily="34" charset="-120"/>
              </a:rPr>
              <a:t>Cluster Distribution Overview:</a:t>
            </a:r>
            <a:endParaRPr lang="en-US" sz="1780" dirty="0"/>
          </a:p>
          <a:p>
            <a:pPr algn="l" indent="0" marL="0">
              <a:lnSpc>
                <a:spcPts val="2670"/>
              </a:lnSpc>
              <a:buNone/>
            </a:pPr>
            <a:endParaRPr lang="en-US" sz="1780" dirty="0"/>
          </a:p>
        </p:txBody>
      </p:sp>
      <p:sp>
        <p:nvSpPr>
          <p:cNvPr id="9" name="Text 4"/>
          <p:cNvSpPr/>
          <p:nvPr/>
        </p:nvSpPr>
        <p:spPr>
          <a:xfrm>
            <a:off x="6647688" y="4946904"/>
            <a:ext cx="7196328" cy="1700784"/>
          </a:xfrm>
          <a:prstGeom prst="rect">
            <a:avLst/>
          </a:prstGeom>
          <a:noFill/>
          <a:ln/>
        </p:spPr>
        <p:txBody>
          <a:bodyPr wrap="square" lIns="0" tIns="0" rIns="0" bIns="0" rtlCol="0" anchor="ctr"/>
          <a:lstStyle/>
          <a:p>
            <a:pPr algn="l" indent="0" marL="0">
              <a:lnSpc>
                <a:spcPts val="2670"/>
              </a:lnSpc>
              <a:buNone/>
            </a:pPr>
            <a:r>
              <a:rPr lang="en-US" sz="1780" dirty="0">
                <a:solidFill>
                  <a:srgbClr val="222770"/>
                </a:solidFill>
                <a:latin typeface="Arial-Regular" pitchFamily="34" charset="0"/>
                <a:ea typeface="Arial-Regular" pitchFamily="34" charset="-122"/>
                <a:cs typeface="Arial-Regular" pitchFamily="34" charset="-120"/>
              </a:rPr>
              <a:t>The visualization presents the quantitative distribution of customers across the three identified segments, providing a clear overview of customer base composition and segment proportionality. This distribution analysis forms the foundation for strategic resource allocation and targeted marketing initiatives.</a:t>
            </a:r>
            <a:endParaRPr lang="en-US" sz="178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5852160" cy="8238744"/>
          </a:xfrm>
          <a:prstGeom prst="rect">
            <a:avLst/>
          </a:prstGeom>
        </p:spPr>
      </p:pic>
      <p:pic>
        <p:nvPicPr>
          <p:cNvPr id="4" name="Image 2" descr="preencoded.png">    </p:cNvPr>
          <p:cNvPicPr>
            <a:picLocks noChangeAspect="1"/>
          </p:cNvPicPr>
          <p:nvPr/>
        </p:nvPicPr>
        <p:blipFill>
          <a:blip r:embed="rId3"/>
          <a:stretch>
            <a:fillRect/>
          </a:stretch>
        </p:blipFill>
        <p:spPr>
          <a:xfrm>
            <a:off x="6748272" y="2057400"/>
            <a:ext cx="7114032" cy="859536"/>
          </a:xfrm>
          <a:prstGeom prst="rect">
            <a:avLst/>
          </a:prstGeom>
        </p:spPr>
      </p:pic>
      <p:pic>
        <p:nvPicPr>
          <p:cNvPr id="5" name="Image 3" descr="preencoded.png">    </p:cNvPr>
          <p:cNvPicPr>
            <a:picLocks noChangeAspect="1"/>
          </p:cNvPicPr>
          <p:nvPr/>
        </p:nvPicPr>
        <p:blipFill>
          <a:blip r:embed="rId4"/>
          <a:stretch>
            <a:fillRect/>
          </a:stretch>
        </p:blipFill>
        <p:spPr>
          <a:xfrm>
            <a:off x="6638544" y="2057400"/>
            <a:ext cx="146304" cy="859536"/>
          </a:xfrm>
          <a:prstGeom prst="rect">
            <a:avLst/>
          </a:prstGeom>
        </p:spPr>
      </p:pic>
      <p:sp>
        <p:nvSpPr>
          <p:cNvPr id="6" name="Text 0"/>
          <p:cNvSpPr/>
          <p:nvPr/>
        </p:nvSpPr>
        <p:spPr>
          <a:xfrm>
            <a:off x="6647688" y="1179576"/>
            <a:ext cx="7196328" cy="640080"/>
          </a:xfrm>
          <a:prstGeom prst="rect">
            <a:avLst/>
          </a:prstGeom>
          <a:noFill/>
          <a:ln/>
        </p:spPr>
        <p:txBody>
          <a:bodyPr wrap="none" lIns="0" tIns="0" rIns="0" bIns="0" rtlCol="0" anchor="ctr"/>
          <a:lstStyle/>
          <a:p>
            <a:pPr algn="l" indent="0" marL="0">
              <a:lnSpc>
                <a:spcPts val="5000"/>
              </a:lnSpc>
              <a:buNone/>
            </a:pPr>
            <a:r>
              <a:rPr lang="en-US" sz="3570" dirty="0">
                <a:solidFill>
                  <a:srgbClr val="3642C6"/>
                </a:solidFill>
                <a:latin typeface="思源黑体-思源黑体-SemiBold" pitchFamily="34" charset="0"/>
                <a:ea typeface="思源黑体-思源黑体-SemiBold" pitchFamily="34" charset="-122"/>
                <a:cs typeface="思源黑体-思源黑体-SemiBold" pitchFamily="34" charset="-120"/>
              </a:rPr>
              <a:t>Average Spend per Cluster</a:t>
            </a:r>
            <a:endParaRPr lang="en-US" sz="3570" dirty="0"/>
          </a:p>
        </p:txBody>
      </p:sp>
      <p:sp>
        <p:nvSpPr>
          <p:cNvPr id="7" name="Text 1"/>
          <p:cNvSpPr/>
          <p:nvPr/>
        </p:nvSpPr>
        <p:spPr>
          <a:xfrm>
            <a:off x="6647688" y="3145536"/>
            <a:ext cx="7196328" cy="3401568"/>
          </a:xfrm>
          <a:prstGeom prst="rect">
            <a:avLst/>
          </a:prstGeom>
          <a:noFill/>
          <a:ln/>
        </p:spPr>
        <p:txBody>
          <a:bodyPr wrap="square" lIns="0" tIns="0" rIns="0" bIns="0" rtlCol="0" anchor="ctr"/>
          <a:lstStyle/>
          <a:p>
            <a:pPr algn="l" indent="0" marL="0">
              <a:lnSpc>
                <a:spcPts val="2670"/>
              </a:lnSpc>
              <a:buNone/>
            </a:pPr>
            <a:r>
              <a:rPr lang="en-US" sz="1780" dirty="0">
                <a:solidFill>
                  <a:srgbClr val="222770"/>
                </a:solidFill>
                <a:latin typeface="Arial-Regular" pitchFamily="34" charset="0"/>
                <a:ea typeface="Arial-Regular" pitchFamily="34" charset="-122"/>
                <a:cs typeface="Arial-Regular" pitchFamily="34" charset="-120"/>
              </a:rPr>
              <a:t>The analysis of average spending per cluster reveals three distinct customer segments: High-Value customers demonstrate premium spending and drive the majority of revenue, Moderate-Value customers show balanced spending with strong growth potential, and Low-Value customers exhibit minimal transactional value. Critically, the data validates the Pareto principle with approximately 20% of customers generating 60% of total revenue, providing clear strategic direction for focused retention programs targeting high-value segments while maintaining cost-efficient acquisition strategies for broader customer base development.</a:t>
            </a:r>
            <a:endParaRPr lang="en-US" sz="1780" dirty="0"/>
          </a:p>
          <a:p>
            <a:pPr algn="l" indent="0" marL="0">
              <a:lnSpc>
                <a:spcPts val="2670"/>
              </a:lnSpc>
              <a:buNone/>
            </a:pPr>
            <a:endParaRPr lang="en-US" sz="1780" dirty="0"/>
          </a:p>
        </p:txBody>
      </p:sp>
      <p:sp>
        <p:nvSpPr>
          <p:cNvPr id="8" name="Text 2"/>
          <p:cNvSpPr/>
          <p:nvPr/>
        </p:nvSpPr>
        <p:spPr>
          <a:xfrm>
            <a:off x="6986016" y="2313432"/>
            <a:ext cx="6611112" cy="347472"/>
          </a:xfrm>
          <a:prstGeom prst="rect">
            <a:avLst/>
          </a:prstGeom>
          <a:noFill/>
          <a:ln/>
        </p:spPr>
        <p:txBody>
          <a:bodyPr wrap="none" lIns="0" tIns="0" rIns="0" bIns="0" rtlCol="0" anchor="ctr"/>
          <a:lstStyle/>
          <a:p>
            <a:pPr algn="l" indent="0" marL="0">
              <a:lnSpc>
                <a:spcPts val="2670"/>
              </a:lnSpc>
              <a:buNone/>
            </a:pPr>
            <a:r>
              <a:rPr lang="en-US" sz="1780" dirty="0">
                <a:solidFill>
                  <a:srgbClr val="222770"/>
                </a:solidFill>
                <a:latin typeface="Arial-Regular" pitchFamily="34" charset="0"/>
                <a:ea typeface="Arial-Regular" pitchFamily="34" charset="-122"/>
                <a:cs typeface="Arial-Regular" pitchFamily="34" charset="-120"/>
              </a:rPr>
              <a:t>A bar plot depicting average spend per cluster.</a:t>
            </a:r>
            <a:endParaRPr lang="en-US" sz="1780" dirty="0"/>
          </a:p>
        </p:txBody>
      </p:sp>
      <p:sp>
        <p:nvSpPr>
          <p:cNvPr id="9" name="Text 3"/>
          <p:cNvSpPr/>
          <p:nvPr/>
        </p:nvSpPr>
        <p:spPr>
          <a:xfrm>
            <a:off x="6647688" y="6803136"/>
            <a:ext cx="7196328" cy="0"/>
          </a:xfrm>
          <a:prstGeom prst="rect">
            <a:avLst/>
          </a:prstGeom>
          <a:noFill/>
          <a:ln/>
        </p:spPr>
        <p:txBody>
          <a:bodyPr wrap="none" lIns="0" tIns="0" rIns="0" bIns="0" rtlCol="0" anchor="ctr"/>
          <a:lstStyle>
            <a:lvl1pPr algn="l"/>
          </a:lstStyle>
          <a:p>
            <a:pPr algn="l" indent="0" marL="0">
              <a:lnSpc>
                <a:spcPts val="2670"/>
              </a:lnSpc>
              <a:buNone/>
            </a:pPr>
            <a:endParaRPr lang="en-US" sz="1780" dirty="0"/>
          </a:p>
          <a:p>
            <a:pPr algn="l" indent="0" marL="0">
              <a:lnSpc>
                <a:spcPts val="2670"/>
              </a:lnSpc>
              <a:buNone/>
            </a:pPr>
            <a:endParaRPr lang="en-US" sz="178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56064" y="0"/>
            <a:ext cx="4974336" cy="8238744"/>
          </a:xfrm>
          <a:prstGeom prst="rect">
            <a:avLst/>
          </a:prstGeom>
        </p:spPr>
      </p:pic>
      <p:sp>
        <p:nvSpPr>
          <p:cNvPr id="4" name="Text 0"/>
          <p:cNvSpPr/>
          <p:nvPr/>
        </p:nvSpPr>
        <p:spPr>
          <a:xfrm>
            <a:off x="795528" y="2962656"/>
            <a:ext cx="8074152" cy="795528"/>
          </a:xfrm>
          <a:prstGeom prst="rect">
            <a:avLst/>
          </a:prstGeom>
          <a:noFill/>
          <a:ln/>
        </p:spPr>
        <p:txBody>
          <a:bodyPr wrap="none" lIns="0" tIns="0" rIns="0" bIns="0" rtlCol="0" anchor="ctr"/>
          <a:lstStyle/>
          <a:p>
            <a:pPr algn="l" indent="0" marL="0">
              <a:lnSpc>
                <a:spcPts val="6250"/>
              </a:lnSpc>
              <a:buNone/>
            </a:pPr>
            <a:r>
              <a:rPr lang="en-US" sz="4460" dirty="0">
                <a:solidFill>
                  <a:srgbClr val="3642C6"/>
                </a:solidFill>
                <a:latin typeface="思源黑体-思源黑体-SemiBold" pitchFamily="34" charset="0"/>
                <a:ea typeface="思源黑体-思源黑体-SemiBold" pitchFamily="34" charset="-122"/>
                <a:cs typeface="思源黑体-思源黑体-SemiBold" pitchFamily="34" charset="-120"/>
              </a:rPr>
              <a:t>6. Conclusion</a:t>
            </a:r>
            <a:endParaRPr lang="en-US" sz="4460" dirty="0"/>
          </a:p>
        </p:txBody>
      </p:sp>
      <p:sp>
        <p:nvSpPr>
          <p:cNvPr id="5" name="Text 1"/>
          <p:cNvSpPr/>
          <p:nvPr/>
        </p:nvSpPr>
        <p:spPr>
          <a:xfrm>
            <a:off x="795528" y="4005072"/>
            <a:ext cx="8074152" cy="1024128"/>
          </a:xfrm>
          <a:prstGeom prst="rect">
            <a:avLst/>
          </a:prstGeom>
          <a:noFill/>
          <a:ln/>
        </p:spPr>
        <p:txBody>
          <a:bodyPr wrap="square" lIns="0" tIns="0" rIns="0" bIns="0" rtlCol="0" anchor="ctr"/>
          <a:lstStyle/>
          <a:p>
            <a:pPr algn="l" indent="0" marL="0">
              <a:lnSpc>
                <a:spcPts val="2670"/>
              </a:lnSpc>
              <a:buNone/>
            </a:pPr>
            <a:r>
              <a:rPr lang="en-US" sz="1780" dirty="0">
                <a:solidFill>
                  <a:srgbClr val="222770"/>
                </a:solidFill>
                <a:latin typeface="Arial-Regular" pitchFamily="34" charset="0"/>
                <a:ea typeface="Arial-Regular" pitchFamily="34" charset="-122"/>
                <a:cs typeface="Arial-Regular" pitchFamily="34" charset="-120"/>
              </a:rPr>
              <a:t>The analysis provides a robust framework for understanding customer behavior through segmentation, which can lead to more targeted marketing strategies.</a:t>
            </a:r>
            <a:endParaRPr lang="en-US" sz="178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795528" y="3447288"/>
            <a:ext cx="13048488" cy="1097280"/>
          </a:xfrm>
          <a:prstGeom prst="rect">
            <a:avLst/>
          </a:prstGeom>
          <a:noFill/>
          <a:ln/>
        </p:spPr>
        <p:txBody>
          <a:bodyPr wrap="none" lIns="0" tIns="0" rIns="0" bIns="0" rtlCol="0" anchor="ctr"/>
          <a:lstStyle/>
          <a:p>
            <a:pPr algn="ctr" indent="0" marL="0">
              <a:lnSpc>
                <a:spcPts val="8620"/>
              </a:lnSpc>
              <a:buNone/>
            </a:pPr>
            <a:r>
              <a:rPr lang="en-US" sz="6160" dirty="0">
                <a:solidFill>
                  <a:srgbClr val="3642C6"/>
                </a:solidFill>
                <a:latin typeface="思源黑体-思源黑体-SemiBold" pitchFamily="34" charset="0"/>
                <a:ea typeface="思源黑体-思源黑体-SemiBold" pitchFamily="34" charset="-122"/>
                <a:cs typeface="思源黑体-思源黑体-SemiBold" pitchFamily="34" charset="-120"/>
              </a:rPr>
              <a:t>Thank You</a:t>
            </a:r>
            <a:endParaRPr lang="en-US" sz="616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795528" y="1947672"/>
            <a:ext cx="13048488" cy="1097280"/>
          </a:xfrm>
          <a:prstGeom prst="rect">
            <a:avLst/>
          </a:prstGeom>
          <a:noFill/>
          <a:ln/>
        </p:spPr>
        <p:txBody>
          <a:bodyPr wrap="none" lIns="0" tIns="0" rIns="0" bIns="0" rtlCol="0" anchor="ctr"/>
          <a:lstStyle/>
          <a:p>
            <a:pPr algn="l" indent="0" marL="0">
              <a:lnSpc>
                <a:spcPts val="8620"/>
              </a:lnSpc>
              <a:buNone/>
            </a:pPr>
            <a:r>
              <a:rPr lang="en-US" sz="6160" dirty="0">
                <a:solidFill>
                  <a:srgbClr val="3642C6"/>
                </a:solidFill>
                <a:latin typeface="思源黑体-思源黑体-SemiBold" pitchFamily="34" charset="0"/>
                <a:ea typeface="思源黑体-思源黑体-SemiBold" pitchFamily="34" charset="-122"/>
                <a:cs typeface="思源黑体-思源黑体-SemiBold" pitchFamily="34" charset="-120"/>
              </a:rPr>
              <a:t>CONTENTS</a:t>
            </a:r>
            <a:endParaRPr lang="en-US" sz="6160" dirty="0"/>
          </a:p>
        </p:txBody>
      </p:sp>
      <p:sp>
        <p:nvSpPr>
          <p:cNvPr id="5" name="Text 1"/>
          <p:cNvSpPr/>
          <p:nvPr/>
        </p:nvSpPr>
        <p:spPr>
          <a:xfrm>
            <a:off x="1024128" y="3520440"/>
            <a:ext cx="5961888" cy="402336"/>
          </a:xfrm>
          <a:prstGeom prst="rect">
            <a:avLst/>
          </a:prstGeom>
          <a:noFill/>
          <a:ln/>
        </p:spPr>
        <p:txBody>
          <a:bodyPr wrap="none" lIns="0" tIns="0" rIns="0" bIns="0" rtlCol="0" anchor="ctr"/>
          <a:lstStyle/>
          <a:p>
            <a:pPr algn="l" indent="0" marL="0">
              <a:lnSpc>
                <a:spcPts val="3120"/>
              </a:lnSpc>
              <a:buNone/>
            </a:pPr>
            <a:r>
              <a:rPr lang="en-US" sz="2230" dirty="0">
                <a:solidFill>
                  <a:srgbClr val="222770"/>
                </a:solidFill>
                <a:latin typeface="思源黑体-思源黑体-SemiBold" pitchFamily="34" charset="0"/>
                <a:ea typeface="思源黑体-思源黑体-SemiBold" pitchFamily="34" charset="-122"/>
                <a:cs typeface="思源黑体-思源黑体-SemiBold" pitchFamily="34" charset="-120"/>
              </a:rPr>
              <a:t>1. Introduction</a:t>
            </a:r>
            <a:endParaRPr lang="en-US" sz="2230" dirty="0"/>
          </a:p>
        </p:txBody>
      </p:sp>
      <p:sp>
        <p:nvSpPr>
          <p:cNvPr id="6" name="Text 2"/>
          <p:cNvSpPr/>
          <p:nvPr/>
        </p:nvSpPr>
        <p:spPr>
          <a:xfrm>
            <a:off x="1024128" y="4599432"/>
            <a:ext cx="5961888" cy="402336"/>
          </a:xfrm>
          <a:prstGeom prst="rect">
            <a:avLst/>
          </a:prstGeom>
          <a:noFill/>
          <a:ln/>
        </p:spPr>
        <p:txBody>
          <a:bodyPr wrap="none" lIns="0" tIns="0" rIns="0" bIns="0" rtlCol="0" anchor="ctr"/>
          <a:lstStyle/>
          <a:p>
            <a:pPr algn="l" indent="0" marL="0">
              <a:lnSpc>
                <a:spcPts val="3120"/>
              </a:lnSpc>
              <a:buNone/>
            </a:pPr>
            <a:r>
              <a:rPr lang="en-US" sz="2230" dirty="0">
                <a:solidFill>
                  <a:srgbClr val="222770"/>
                </a:solidFill>
                <a:latin typeface="思源黑体-思源黑体-SemiBold" pitchFamily="34" charset="0"/>
                <a:ea typeface="思源黑体-思源黑体-SemiBold" pitchFamily="34" charset="-122"/>
                <a:cs typeface="思源黑体-思源黑体-SemiBold" pitchFamily="34" charset="-120"/>
              </a:rPr>
              <a:t>3. Customer Profiling</a:t>
            </a:r>
            <a:endParaRPr lang="en-US" sz="2230" dirty="0"/>
          </a:p>
        </p:txBody>
      </p:sp>
      <p:sp>
        <p:nvSpPr>
          <p:cNvPr id="7" name="Text 3"/>
          <p:cNvSpPr/>
          <p:nvPr/>
        </p:nvSpPr>
        <p:spPr>
          <a:xfrm>
            <a:off x="1024128" y="5678424"/>
            <a:ext cx="5961888" cy="402336"/>
          </a:xfrm>
          <a:prstGeom prst="rect">
            <a:avLst/>
          </a:prstGeom>
          <a:noFill/>
          <a:ln/>
        </p:spPr>
        <p:txBody>
          <a:bodyPr wrap="none" lIns="0" tIns="0" rIns="0" bIns="0" rtlCol="0" anchor="ctr"/>
          <a:lstStyle/>
          <a:p>
            <a:pPr algn="l" indent="0" marL="0">
              <a:lnSpc>
                <a:spcPts val="3120"/>
              </a:lnSpc>
              <a:buNone/>
            </a:pPr>
            <a:r>
              <a:rPr lang="en-US" sz="2230" dirty="0">
                <a:solidFill>
                  <a:srgbClr val="222770"/>
                </a:solidFill>
                <a:latin typeface="思源黑体-思源黑体-SemiBold" pitchFamily="34" charset="0"/>
                <a:ea typeface="思源黑体-思源黑体-SemiBold" pitchFamily="34" charset="-122"/>
                <a:cs typeface="思源黑体-思源黑体-SemiBold" pitchFamily="34" charset="-120"/>
              </a:rPr>
              <a:t>5. Visualization</a:t>
            </a:r>
            <a:endParaRPr lang="en-US" sz="2230" dirty="0"/>
          </a:p>
        </p:txBody>
      </p:sp>
      <p:sp>
        <p:nvSpPr>
          <p:cNvPr id="8" name="Text 4"/>
          <p:cNvSpPr/>
          <p:nvPr/>
        </p:nvSpPr>
        <p:spPr>
          <a:xfrm>
            <a:off x="7662672" y="3520440"/>
            <a:ext cx="5961888" cy="402336"/>
          </a:xfrm>
          <a:prstGeom prst="rect">
            <a:avLst/>
          </a:prstGeom>
          <a:noFill/>
          <a:ln/>
        </p:spPr>
        <p:txBody>
          <a:bodyPr wrap="none" lIns="0" tIns="0" rIns="0" bIns="0" rtlCol="0" anchor="ctr"/>
          <a:lstStyle/>
          <a:p>
            <a:pPr algn="l" indent="0" marL="0">
              <a:lnSpc>
                <a:spcPts val="3120"/>
              </a:lnSpc>
              <a:buNone/>
            </a:pPr>
            <a:r>
              <a:rPr lang="en-US" sz="2230" dirty="0">
                <a:solidFill>
                  <a:srgbClr val="222770"/>
                </a:solidFill>
                <a:latin typeface="思源黑体-思源黑体-SemiBold" pitchFamily="34" charset="0"/>
                <a:ea typeface="思源黑体-思源黑体-SemiBold" pitchFamily="34" charset="-122"/>
                <a:cs typeface="思源黑体-思源黑体-SemiBold" pitchFamily="34" charset="-120"/>
              </a:rPr>
              <a:t>2. Data Preparation</a:t>
            </a:r>
            <a:endParaRPr lang="en-US" sz="2230" dirty="0"/>
          </a:p>
        </p:txBody>
      </p:sp>
      <p:sp>
        <p:nvSpPr>
          <p:cNvPr id="9" name="Text 5"/>
          <p:cNvSpPr/>
          <p:nvPr/>
        </p:nvSpPr>
        <p:spPr>
          <a:xfrm>
            <a:off x="7662672" y="4599432"/>
            <a:ext cx="5961888" cy="402336"/>
          </a:xfrm>
          <a:prstGeom prst="rect">
            <a:avLst/>
          </a:prstGeom>
          <a:noFill/>
          <a:ln/>
        </p:spPr>
        <p:txBody>
          <a:bodyPr wrap="none" lIns="0" tIns="0" rIns="0" bIns="0" rtlCol="0" anchor="ctr"/>
          <a:lstStyle/>
          <a:p>
            <a:pPr algn="l" indent="0" marL="0">
              <a:lnSpc>
                <a:spcPts val="3120"/>
              </a:lnSpc>
              <a:buNone/>
            </a:pPr>
            <a:r>
              <a:rPr lang="en-US" sz="2230" dirty="0">
                <a:solidFill>
                  <a:srgbClr val="222770"/>
                </a:solidFill>
                <a:latin typeface="思源黑体-思源黑体-SemiBold" pitchFamily="34" charset="0"/>
                <a:ea typeface="思源黑体-思源黑体-SemiBold" pitchFamily="34" charset="-122"/>
                <a:cs typeface="思源黑体-思源黑体-SemiBold" pitchFamily="34" charset="-120"/>
              </a:rPr>
              <a:t>4. Clustering Analysis</a:t>
            </a:r>
            <a:endParaRPr lang="en-US" sz="2230" dirty="0"/>
          </a:p>
        </p:txBody>
      </p:sp>
      <p:sp>
        <p:nvSpPr>
          <p:cNvPr id="10" name="Text 6"/>
          <p:cNvSpPr/>
          <p:nvPr/>
        </p:nvSpPr>
        <p:spPr>
          <a:xfrm>
            <a:off x="7662672" y="5678424"/>
            <a:ext cx="5961888" cy="402336"/>
          </a:xfrm>
          <a:prstGeom prst="rect">
            <a:avLst/>
          </a:prstGeom>
          <a:noFill/>
          <a:ln/>
        </p:spPr>
        <p:txBody>
          <a:bodyPr wrap="none" lIns="0" tIns="0" rIns="0" bIns="0" rtlCol="0" anchor="ctr"/>
          <a:lstStyle/>
          <a:p>
            <a:pPr algn="l" indent="0" marL="0">
              <a:lnSpc>
                <a:spcPts val="3120"/>
              </a:lnSpc>
              <a:buNone/>
            </a:pPr>
            <a:r>
              <a:rPr lang="en-US" sz="2230" dirty="0">
                <a:solidFill>
                  <a:srgbClr val="222770"/>
                </a:solidFill>
                <a:latin typeface="思源黑体-思源黑体-SemiBold" pitchFamily="34" charset="0"/>
                <a:ea typeface="思源黑体-思源黑体-SemiBold" pitchFamily="34" charset="-122"/>
                <a:cs typeface="思源黑体-思源黑体-SemiBold" pitchFamily="34" charset="-120"/>
              </a:rPr>
              <a:t>6. Conclusion</a:t>
            </a:r>
            <a:endParaRPr lang="en-US" sz="223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5852160" cy="8238744"/>
          </a:xfrm>
          <a:prstGeom prst="rect">
            <a:avLst/>
          </a:prstGeom>
        </p:spPr>
      </p:pic>
      <p:sp>
        <p:nvSpPr>
          <p:cNvPr id="4" name="Text 0"/>
          <p:cNvSpPr/>
          <p:nvPr/>
        </p:nvSpPr>
        <p:spPr>
          <a:xfrm>
            <a:off x="6647688" y="1938528"/>
            <a:ext cx="7196328" cy="795528"/>
          </a:xfrm>
          <a:prstGeom prst="rect">
            <a:avLst/>
          </a:prstGeom>
          <a:noFill/>
          <a:ln/>
        </p:spPr>
        <p:txBody>
          <a:bodyPr wrap="none" lIns="0" tIns="0" rIns="0" bIns="0" rtlCol="0" anchor="ctr"/>
          <a:lstStyle/>
          <a:p>
            <a:pPr algn="l" indent="0" marL="0">
              <a:lnSpc>
                <a:spcPts val="6250"/>
              </a:lnSpc>
              <a:buNone/>
            </a:pPr>
            <a:r>
              <a:rPr lang="en-US" sz="4460" dirty="0">
                <a:solidFill>
                  <a:srgbClr val="3642C6"/>
                </a:solidFill>
                <a:latin typeface="思源黑体-思源黑体-SemiBold" pitchFamily="34" charset="0"/>
                <a:ea typeface="思源黑体-思源黑体-SemiBold" pitchFamily="34" charset="-122"/>
                <a:cs typeface="思源黑体-思源黑体-SemiBold" pitchFamily="34" charset="-120"/>
              </a:rPr>
              <a:t>1. Introduction</a:t>
            </a:r>
            <a:endParaRPr lang="en-US" sz="4460" dirty="0"/>
          </a:p>
        </p:txBody>
      </p:sp>
      <p:sp>
        <p:nvSpPr>
          <p:cNvPr id="5" name="Text 1"/>
          <p:cNvSpPr/>
          <p:nvPr/>
        </p:nvSpPr>
        <p:spPr>
          <a:xfrm>
            <a:off x="6647688" y="2990088"/>
            <a:ext cx="7196328" cy="3063240"/>
          </a:xfrm>
          <a:prstGeom prst="rect">
            <a:avLst/>
          </a:prstGeom>
          <a:noFill/>
          <a:ln/>
        </p:spPr>
        <p:txBody>
          <a:bodyPr wrap="square" lIns="0" tIns="0" rIns="0" bIns="0" rtlCol="0" anchor="ctr"/>
          <a:lstStyle/>
          <a:p>
            <a:pPr algn="l" indent="0" marL="0">
              <a:lnSpc>
                <a:spcPts val="2670"/>
              </a:lnSpc>
              <a:buNone/>
            </a:pPr>
            <a:r>
              <a:rPr lang="en-US" sz="1780" dirty="0">
                <a:solidFill>
                  <a:srgbClr val="222770"/>
                </a:solidFill>
                <a:latin typeface="Arial-Regular" pitchFamily="34" charset="0"/>
                <a:ea typeface="Arial-Regular" pitchFamily="34" charset="-122"/>
                <a:cs typeface="Arial-Regular" pitchFamily="34" charset="-120"/>
              </a:rPr>
              <a:t>This project represents a comprehensive data science initiative developed for Flipkart's customer analytics framework. The primary objective is to implement an advanced customer segmentation methodology using RFM (Recency, Frequency, Monetary) analysis combined with machine learning clustering techniques. The solution enables data-driven customer insights, personalized marketing strategies, and optimized business decision-making through systematic analysis of purchasing behavior patterns and customer value assessment across the e-commerce platform</a:t>
            </a:r>
            <a:endParaRPr lang="en-US" sz="178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395728"/>
          </a:xfrm>
          <a:prstGeom prst="rect">
            <a:avLst/>
          </a:prstGeom>
        </p:spPr>
      </p:pic>
      <p:sp>
        <p:nvSpPr>
          <p:cNvPr id="4" name="Text 0"/>
          <p:cNvSpPr/>
          <p:nvPr/>
        </p:nvSpPr>
        <p:spPr>
          <a:xfrm>
            <a:off x="795528" y="3273552"/>
            <a:ext cx="13048488" cy="758952"/>
          </a:xfrm>
          <a:prstGeom prst="rect">
            <a:avLst/>
          </a:prstGeom>
          <a:noFill/>
          <a:ln/>
        </p:spPr>
        <p:txBody>
          <a:bodyPr wrap="none" lIns="0" tIns="0" rIns="0" bIns="0" rtlCol="0" anchor="ctr"/>
          <a:lstStyle/>
          <a:p>
            <a:pPr algn="l" indent="0" marL="0">
              <a:lnSpc>
                <a:spcPts val="5930"/>
              </a:lnSpc>
              <a:buNone/>
            </a:pPr>
            <a:r>
              <a:rPr lang="en-US" sz="4240" dirty="0">
                <a:solidFill>
                  <a:srgbClr val="3642C6"/>
                </a:solidFill>
                <a:latin typeface="思源黑体-思源黑体-SemiBold" pitchFamily="34" charset="0"/>
                <a:ea typeface="思源黑体-思源黑体-SemiBold" pitchFamily="34" charset="-122"/>
                <a:cs typeface="思源黑体-思源黑体-SemiBold" pitchFamily="34" charset="-120"/>
              </a:rPr>
              <a:t>2. Data Preparation</a:t>
            </a:r>
            <a:endParaRPr lang="en-US" sz="4240" dirty="0"/>
          </a:p>
        </p:txBody>
      </p:sp>
      <p:sp>
        <p:nvSpPr>
          <p:cNvPr id="5" name="Text 1"/>
          <p:cNvSpPr/>
          <p:nvPr/>
        </p:nvSpPr>
        <p:spPr>
          <a:xfrm>
            <a:off x="795528" y="4270248"/>
            <a:ext cx="13048488" cy="603504"/>
          </a:xfrm>
          <a:prstGeom prst="rect">
            <a:avLst/>
          </a:prstGeom>
          <a:noFill/>
          <a:ln/>
        </p:spPr>
        <p:txBody>
          <a:bodyPr wrap="none" lIns="0" tIns="0" rIns="0" bIns="0" rtlCol="0" anchor="ctr"/>
          <a:lstStyle/>
          <a:p>
            <a:pPr algn="l" indent="0" marL="0">
              <a:lnSpc>
                <a:spcPts val="4750"/>
              </a:lnSpc>
              <a:buNone/>
            </a:pPr>
            <a:r>
              <a:rPr lang="en-US" sz="3390" dirty="0">
                <a:solidFill>
                  <a:srgbClr val="3642C6"/>
                </a:solidFill>
                <a:latin typeface="思源黑体-思源黑体-SemiBold" pitchFamily="34" charset="0"/>
                <a:ea typeface="思源黑体-思源黑体-SemiBold" pitchFamily="34" charset="-122"/>
                <a:cs typeface="思源黑体-思源黑体-SemiBold" pitchFamily="34" charset="-120"/>
              </a:rPr>
              <a:t>Libraries Import</a:t>
            </a:r>
            <a:endParaRPr lang="en-US" sz="3390" dirty="0"/>
          </a:p>
        </p:txBody>
      </p:sp>
      <p:sp>
        <p:nvSpPr>
          <p:cNvPr id="6" name="Text 2"/>
          <p:cNvSpPr/>
          <p:nvPr/>
        </p:nvSpPr>
        <p:spPr>
          <a:xfrm>
            <a:off x="795528" y="5111496"/>
            <a:ext cx="13048488" cy="1947672"/>
          </a:xfrm>
          <a:prstGeom prst="rect">
            <a:avLst/>
          </a:prstGeom>
          <a:noFill/>
          <a:ln/>
        </p:spPr>
        <p:txBody>
          <a:bodyPr wrap="square" lIns="0" tIns="0" rIns="0" bIns="0" rtlCol="0" anchor="ctr"/>
          <a:lstStyle/>
          <a:p>
            <a:pPr algn="l" indent="0" marL="0">
              <a:lnSpc>
                <a:spcPts val="2540"/>
              </a:lnSpc>
              <a:buNone/>
            </a:pPr>
            <a:r>
              <a:rPr lang="en-US" sz="1690" dirty="0">
                <a:solidFill>
                  <a:srgbClr val="222770"/>
                </a:solidFill>
                <a:latin typeface="Arial-Regular" pitchFamily="34" charset="0"/>
                <a:ea typeface="Arial-Regular" pitchFamily="34" charset="-122"/>
                <a:cs typeface="Arial-Regular" pitchFamily="34" charset="-120"/>
              </a:rPr>
              <a:t>The project leverages a robust suite of Python libraries specifically selected for data manipulation, statistical analysis, and machine learning implementation. Pandas provides comprehensive data structures for efficient data handling and transformation, while NumPy delivers advanced mathematical computing capabilities for numerical operations. Matplotlib and Seaborn enable sophisticated data visualization for business intelligence and insight generation. Scikit-learn forms the core machine learning framework, facilitating customer segmentation through clustering algorithms and data preprocessing techniques essential for accurate analytical outcomes.</a:t>
            </a:r>
            <a:endParaRPr lang="en-US" sz="169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395728"/>
          </a:xfrm>
          <a:prstGeom prst="rect">
            <a:avLst/>
          </a:prstGeom>
        </p:spPr>
      </p:pic>
      <p:sp>
        <p:nvSpPr>
          <p:cNvPr id="4" name="Text 0"/>
          <p:cNvSpPr/>
          <p:nvPr/>
        </p:nvSpPr>
        <p:spPr>
          <a:xfrm>
            <a:off x="795528" y="3858768"/>
            <a:ext cx="13048488" cy="640080"/>
          </a:xfrm>
          <a:prstGeom prst="rect">
            <a:avLst/>
          </a:prstGeom>
          <a:noFill/>
          <a:ln/>
        </p:spPr>
        <p:txBody>
          <a:bodyPr wrap="none" lIns="0" tIns="0" rIns="0" bIns="0" rtlCol="0" anchor="ctr"/>
          <a:lstStyle/>
          <a:p>
            <a:pPr algn="l" indent="0" marL="0">
              <a:lnSpc>
                <a:spcPts val="5000"/>
              </a:lnSpc>
              <a:buNone/>
            </a:pPr>
            <a:r>
              <a:rPr lang="en-US" sz="3570" dirty="0">
                <a:solidFill>
                  <a:srgbClr val="3642C6"/>
                </a:solidFill>
                <a:latin typeface="思源黑体-思源黑体-SemiBold" pitchFamily="34" charset="0"/>
                <a:ea typeface="思源黑体-思源黑体-SemiBold" pitchFamily="34" charset="-122"/>
                <a:cs typeface="思源黑体-思源黑体-SemiBold" pitchFamily="34" charset="-120"/>
              </a:rPr>
              <a:t>Load Dataset</a:t>
            </a:r>
            <a:endParaRPr lang="en-US" sz="3570" dirty="0"/>
          </a:p>
        </p:txBody>
      </p:sp>
      <p:sp>
        <p:nvSpPr>
          <p:cNvPr id="5" name="Text 1"/>
          <p:cNvSpPr/>
          <p:nvPr/>
        </p:nvSpPr>
        <p:spPr>
          <a:xfrm>
            <a:off x="795528" y="4754880"/>
            <a:ext cx="13048488" cy="1700784"/>
          </a:xfrm>
          <a:prstGeom prst="rect">
            <a:avLst/>
          </a:prstGeom>
          <a:noFill/>
          <a:ln/>
        </p:spPr>
        <p:txBody>
          <a:bodyPr wrap="square" lIns="0" tIns="0" rIns="0" bIns="0" rtlCol="0" anchor="ctr"/>
          <a:lstStyle/>
          <a:p>
            <a:pPr algn="l" indent="0" marL="0">
              <a:lnSpc>
                <a:spcPts val="2670"/>
              </a:lnSpc>
              <a:buNone/>
            </a:pPr>
            <a:r>
              <a:rPr lang="en-US" sz="1780" dirty="0">
                <a:solidFill>
                  <a:srgbClr val="222770"/>
                </a:solidFill>
                <a:latin typeface="Arial-Regular" pitchFamily="34" charset="0"/>
                <a:ea typeface="Arial-Regular" pitchFamily="34" charset="-122"/>
                <a:cs typeface="Arial-Regular" pitchFamily="34" charset="-120"/>
              </a:rPr>
              <a:t>The analytical process commences with the systematic loading of transactional customer data from structured CSV files containing comprehensive purchase history records. The dataset encompasses critical business dimensions including customer identifiers, product information, transaction categories, purchase amounts, and temporal purchase dates. Initial data exploration involves examining dataset structure, assessing data quality, and understanding variable distributions to establish a foundation for subsequent analytical processing and ensure data integrity throughout the analytical pipeline.</a:t>
            </a:r>
            <a:endParaRPr lang="en-US" sz="178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56064" y="0"/>
            <a:ext cx="4974336" cy="8238744"/>
          </a:xfrm>
          <a:prstGeom prst="rect">
            <a:avLst/>
          </a:prstGeom>
        </p:spPr>
      </p:pic>
      <p:pic>
        <p:nvPicPr>
          <p:cNvPr id="4" name="Image 2" descr="preencoded.png">    </p:cNvPr>
          <p:cNvPicPr>
            <a:picLocks noChangeAspect="1"/>
          </p:cNvPicPr>
          <p:nvPr/>
        </p:nvPicPr>
        <p:blipFill>
          <a:blip r:embed="rId3"/>
          <a:stretch>
            <a:fillRect/>
          </a:stretch>
        </p:blipFill>
        <p:spPr>
          <a:xfrm>
            <a:off x="786384" y="1655064"/>
            <a:ext cx="8101584" cy="1124712"/>
          </a:xfrm>
          <a:prstGeom prst="rect">
            <a:avLst/>
          </a:prstGeom>
        </p:spPr>
      </p:pic>
      <p:pic>
        <p:nvPicPr>
          <p:cNvPr id="5" name="Image 3" descr="preencoded.png">    </p:cNvPr>
          <p:cNvPicPr>
            <a:picLocks noChangeAspect="1"/>
          </p:cNvPicPr>
          <p:nvPr/>
        </p:nvPicPr>
        <p:blipFill>
          <a:blip r:embed="rId4"/>
          <a:stretch>
            <a:fillRect/>
          </a:stretch>
        </p:blipFill>
        <p:spPr>
          <a:xfrm>
            <a:off x="786384" y="2926080"/>
            <a:ext cx="8101584" cy="1124712"/>
          </a:xfrm>
          <a:prstGeom prst="rect">
            <a:avLst/>
          </a:prstGeom>
        </p:spPr>
      </p:pic>
      <p:pic>
        <p:nvPicPr>
          <p:cNvPr id="6" name="Image 4" descr="preencoded.png">    </p:cNvPr>
          <p:cNvPicPr>
            <a:picLocks noChangeAspect="1"/>
          </p:cNvPicPr>
          <p:nvPr/>
        </p:nvPicPr>
        <p:blipFill>
          <a:blip r:embed="rId5"/>
          <a:stretch>
            <a:fillRect/>
          </a:stretch>
        </p:blipFill>
        <p:spPr>
          <a:xfrm>
            <a:off x="786384" y="4197096"/>
            <a:ext cx="8101584" cy="1883664"/>
          </a:xfrm>
          <a:prstGeom prst="rect">
            <a:avLst/>
          </a:prstGeom>
        </p:spPr>
      </p:pic>
      <p:sp>
        <p:nvSpPr>
          <p:cNvPr id="7" name="Text 0"/>
          <p:cNvSpPr/>
          <p:nvPr/>
        </p:nvSpPr>
        <p:spPr>
          <a:xfrm>
            <a:off x="795528" y="950976"/>
            <a:ext cx="8074152" cy="512064"/>
          </a:xfrm>
          <a:prstGeom prst="rect">
            <a:avLst/>
          </a:prstGeom>
          <a:noFill/>
          <a:ln/>
        </p:spPr>
        <p:txBody>
          <a:bodyPr wrap="none" lIns="0" tIns="0" rIns="0" bIns="0" rtlCol="0" anchor="ctr"/>
          <a:lstStyle/>
          <a:p>
            <a:pPr algn="l" indent="0" marL="0">
              <a:lnSpc>
                <a:spcPts val="4000"/>
              </a:lnSpc>
              <a:buNone/>
            </a:pPr>
            <a:r>
              <a:rPr lang="en-US" sz="2850" dirty="0">
                <a:solidFill>
                  <a:srgbClr val="3642C6"/>
                </a:solidFill>
                <a:latin typeface="思源黑体-思源黑体-SemiBold" pitchFamily="34" charset="0"/>
                <a:ea typeface="思源黑体-思源黑体-SemiBold" pitchFamily="34" charset="-122"/>
                <a:cs typeface="思源黑体-思源黑体-SemiBold" pitchFamily="34" charset="-120"/>
              </a:rPr>
              <a:t>Data Cleaning and Transformation</a:t>
            </a:r>
            <a:endParaRPr lang="en-US" sz="2850" dirty="0"/>
          </a:p>
        </p:txBody>
      </p:sp>
      <p:sp>
        <p:nvSpPr>
          <p:cNvPr id="8" name="Text 1"/>
          <p:cNvSpPr/>
          <p:nvPr/>
        </p:nvSpPr>
        <p:spPr>
          <a:xfrm>
            <a:off x="996696" y="1865376"/>
            <a:ext cx="7680960" cy="320040"/>
          </a:xfrm>
          <a:prstGeom prst="rect">
            <a:avLst/>
          </a:prstGeom>
          <a:noFill/>
          <a:ln/>
        </p:spPr>
        <p:txBody>
          <a:bodyPr wrap="none" lIns="0" tIns="0" rIns="0" bIns="0" rtlCol="0" anchor="ctr"/>
          <a:lstStyle/>
          <a:p>
            <a:pPr algn="l" indent="0" marL="0">
              <a:lnSpc>
                <a:spcPts val="2500"/>
              </a:lnSpc>
              <a:buNone/>
            </a:pPr>
            <a:r>
              <a:rPr lang="en-US" sz="1780" dirty="0">
                <a:solidFill>
                  <a:srgbClr val="222770"/>
                </a:solidFill>
                <a:latin typeface="思源黑体-思源黑体-SemiBold" pitchFamily="34" charset="0"/>
                <a:ea typeface="思源黑体-思源黑体-SemiBold" pitchFamily="34" charset="-122"/>
                <a:cs typeface="思源黑体-思源黑体-SemiBold" pitchFamily="34" charset="-120"/>
              </a:rPr>
              <a:t>Convert PurchaseDate to datetime format</a:t>
            </a:r>
            <a:endParaRPr lang="en-US" sz="1780" dirty="0"/>
          </a:p>
        </p:txBody>
      </p:sp>
      <p:sp>
        <p:nvSpPr>
          <p:cNvPr id="9" name="Text 2"/>
          <p:cNvSpPr/>
          <p:nvPr/>
        </p:nvSpPr>
        <p:spPr>
          <a:xfrm>
            <a:off x="996696" y="2286000"/>
            <a:ext cx="7680960" cy="274320"/>
          </a:xfrm>
          <a:prstGeom prst="rect">
            <a:avLst/>
          </a:prstGeom>
          <a:noFill/>
          <a:ln/>
        </p:spPr>
        <p:txBody>
          <a:bodyPr wrap="none" lIns="0" tIns="0" rIns="0" bIns="0" rtlCol="0" anchor="ctr"/>
          <a:lstStyle/>
          <a:p>
            <a:pPr algn="l" indent="0" marL="0">
              <a:lnSpc>
                <a:spcPts val="2140"/>
              </a:lnSpc>
              <a:buNone/>
            </a:pPr>
            <a:r>
              <a:rPr lang="en-US" sz="1420" dirty="0">
                <a:solidFill>
                  <a:srgbClr val="222770"/>
                </a:solidFill>
                <a:latin typeface="Arial-Regular" pitchFamily="34" charset="0"/>
                <a:ea typeface="Arial-Regular" pitchFamily="34" charset="-122"/>
                <a:cs typeface="Arial-Regular" pitchFamily="34" charset="-120"/>
              </a:rPr>
              <a:t> The PurchaseDate column is converted to datetime type for further analysis.</a:t>
            </a:r>
            <a:endParaRPr lang="en-US" sz="1420" dirty="0"/>
          </a:p>
        </p:txBody>
      </p:sp>
      <p:sp>
        <p:nvSpPr>
          <p:cNvPr id="10" name="Text 3"/>
          <p:cNvSpPr/>
          <p:nvPr/>
        </p:nvSpPr>
        <p:spPr>
          <a:xfrm>
            <a:off x="996696" y="3136392"/>
            <a:ext cx="7680960" cy="320040"/>
          </a:xfrm>
          <a:prstGeom prst="rect">
            <a:avLst/>
          </a:prstGeom>
          <a:noFill/>
          <a:ln/>
        </p:spPr>
        <p:txBody>
          <a:bodyPr wrap="none" lIns="0" tIns="0" rIns="0" bIns="0" rtlCol="0" anchor="ctr"/>
          <a:lstStyle/>
          <a:p>
            <a:pPr algn="l" indent="0" marL="0">
              <a:lnSpc>
                <a:spcPts val="2500"/>
              </a:lnSpc>
              <a:buNone/>
            </a:pPr>
            <a:r>
              <a:rPr lang="en-US" sz="1780" dirty="0">
                <a:solidFill>
                  <a:srgbClr val="222770"/>
                </a:solidFill>
                <a:latin typeface="思源黑体-思源黑体-SemiBold" pitchFamily="34" charset="0"/>
                <a:ea typeface="思源黑体-思源黑体-SemiBold" pitchFamily="34" charset="-122"/>
                <a:cs typeface="思源黑体-思源黑体-SemiBold" pitchFamily="34" charset="-120"/>
              </a:rPr>
              <a:t>Checking for missing values</a:t>
            </a:r>
            <a:endParaRPr lang="en-US" sz="1780" dirty="0"/>
          </a:p>
        </p:txBody>
      </p:sp>
      <p:sp>
        <p:nvSpPr>
          <p:cNvPr id="11" name="Text 4"/>
          <p:cNvSpPr/>
          <p:nvPr/>
        </p:nvSpPr>
        <p:spPr>
          <a:xfrm>
            <a:off x="996696" y="3557016"/>
            <a:ext cx="7680960" cy="274320"/>
          </a:xfrm>
          <a:prstGeom prst="rect">
            <a:avLst/>
          </a:prstGeom>
          <a:noFill/>
          <a:ln/>
        </p:spPr>
        <p:txBody>
          <a:bodyPr wrap="none" lIns="0" tIns="0" rIns="0" bIns="0" rtlCol="0" anchor="ctr"/>
          <a:lstStyle/>
          <a:p>
            <a:pPr algn="l" indent="0" marL="0">
              <a:lnSpc>
                <a:spcPts val="2140"/>
              </a:lnSpc>
              <a:buNone/>
            </a:pPr>
            <a:r>
              <a:rPr lang="en-US" sz="1420" dirty="0">
                <a:solidFill>
                  <a:srgbClr val="222770"/>
                </a:solidFill>
                <a:latin typeface="Arial-Regular" pitchFamily="34" charset="0"/>
                <a:ea typeface="Arial-Regular" pitchFamily="34" charset="-122"/>
                <a:cs typeface="Arial-Regular" pitchFamily="34" charset="-120"/>
              </a:rPr>
              <a:t> The code checks how many missing values are present in each column.</a:t>
            </a:r>
            <a:endParaRPr lang="en-US" sz="1420" dirty="0"/>
          </a:p>
        </p:txBody>
      </p:sp>
      <p:sp>
        <p:nvSpPr>
          <p:cNvPr id="12" name="Text 5"/>
          <p:cNvSpPr/>
          <p:nvPr/>
        </p:nvSpPr>
        <p:spPr>
          <a:xfrm>
            <a:off x="996696" y="4407408"/>
            <a:ext cx="7680960" cy="320040"/>
          </a:xfrm>
          <a:prstGeom prst="rect">
            <a:avLst/>
          </a:prstGeom>
          <a:noFill/>
          <a:ln/>
        </p:spPr>
        <p:txBody>
          <a:bodyPr wrap="none" lIns="0" tIns="0" rIns="0" bIns="0" rtlCol="0" anchor="ctr"/>
          <a:lstStyle/>
          <a:p>
            <a:pPr algn="l" indent="0" marL="0">
              <a:lnSpc>
                <a:spcPts val="2500"/>
              </a:lnSpc>
              <a:buNone/>
            </a:pPr>
            <a:r>
              <a:rPr lang="en-US" sz="1780" dirty="0">
                <a:solidFill>
                  <a:srgbClr val="222770"/>
                </a:solidFill>
                <a:latin typeface="思源黑体-思源黑体-SemiBold" pitchFamily="34" charset="0"/>
                <a:ea typeface="思源黑体-思源黑体-SemiBold" pitchFamily="34" charset="-122"/>
                <a:cs typeface="思源黑体-思源黑体-SemiBold" pitchFamily="34" charset="-120"/>
              </a:rPr>
              <a:t>Handle missing values</a:t>
            </a:r>
            <a:endParaRPr lang="en-US" sz="1780" dirty="0"/>
          </a:p>
        </p:txBody>
      </p:sp>
      <p:sp>
        <p:nvSpPr>
          <p:cNvPr id="13" name="Text 6"/>
          <p:cNvSpPr/>
          <p:nvPr/>
        </p:nvSpPr>
        <p:spPr>
          <a:xfrm>
            <a:off x="996696" y="4828032"/>
            <a:ext cx="7680960" cy="274320"/>
          </a:xfrm>
          <a:prstGeom prst="rect">
            <a:avLst/>
          </a:prstGeom>
          <a:noFill/>
          <a:ln/>
        </p:spPr>
        <p:txBody>
          <a:bodyPr wrap="none" lIns="0" tIns="0" rIns="0" bIns="0" rtlCol="0" anchor="ctr"/>
          <a:lstStyle/>
          <a:p>
            <a:pPr algn="l" indent="0" marL="0">
              <a:lnSpc>
                <a:spcPts val="2140"/>
              </a:lnSpc>
              <a:buNone/>
            </a:pPr>
            <a:r>
              <a:rPr lang="en-US" sz="1420" dirty="0">
                <a:solidFill>
                  <a:srgbClr val="222770"/>
                </a:solidFill>
                <a:latin typeface="Arial-Regular" pitchFamily="34" charset="0"/>
                <a:ea typeface="Arial-Regular" pitchFamily="34" charset="-122"/>
                <a:cs typeface="Arial-Regular" pitchFamily="34" charset="-120"/>
              </a:rPr>
              <a:t>    • Drop rows where CustomerID or ProductID is missing (critical).</a:t>
            </a:r>
            <a:endParaRPr lang="en-US" sz="1420" dirty="0"/>
          </a:p>
        </p:txBody>
      </p:sp>
      <p:sp>
        <p:nvSpPr>
          <p:cNvPr id="14" name="Text 7"/>
          <p:cNvSpPr/>
          <p:nvPr/>
        </p:nvSpPr>
        <p:spPr>
          <a:xfrm>
            <a:off x="996696" y="5212080"/>
            <a:ext cx="7680960" cy="274320"/>
          </a:xfrm>
          <a:prstGeom prst="rect">
            <a:avLst/>
          </a:prstGeom>
          <a:noFill/>
          <a:ln/>
        </p:spPr>
        <p:txBody>
          <a:bodyPr wrap="none" lIns="0" tIns="0" rIns="0" bIns="0" rtlCol="0" anchor="ctr"/>
          <a:lstStyle/>
          <a:p>
            <a:pPr algn="l" indent="0" marL="0">
              <a:lnSpc>
                <a:spcPts val="2140"/>
              </a:lnSpc>
              <a:buNone/>
            </a:pPr>
            <a:r>
              <a:rPr lang="en-US" sz="1420" dirty="0">
                <a:solidFill>
                  <a:srgbClr val="222770"/>
                </a:solidFill>
                <a:latin typeface="Arial-Regular" pitchFamily="34" charset="0"/>
                <a:ea typeface="Arial-Regular" pitchFamily="34" charset="-122"/>
                <a:cs typeface="Arial-Regular" pitchFamily="34" charset="-120"/>
              </a:rPr>
              <a:t>    • Fill PurchaseAmount missing values with 0.</a:t>
            </a:r>
            <a:endParaRPr lang="en-US" sz="1420" dirty="0"/>
          </a:p>
        </p:txBody>
      </p:sp>
      <p:sp>
        <p:nvSpPr>
          <p:cNvPr id="15" name="Text 8"/>
          <p:cNvSpPr/>
          <p:nvPr/>
        </p:nvSpPr>
        <p:spPr>
          <a:xfrm>
            <a:off x="996696" y="5596128"/>
            <a:ext cx="7680960" cy="274320"/>
          </a:xfrm>
          <a:prstGeom prst="rect">
            <a:avLst/>
          </a:prstGeom>
          <a:noFill/>
          <a:ln/>
        </p:spPr>
        <p:txBody>
          <a:bodyPr wrap="none" lIns="0" tIns="0" rIns="0" bIns="0" rtlCol="0" anchor="ctr"/>
          <a:lstStyle/>
          <a:p>
            <a:pPr algn="l" indent="0" marL="0">
              <a:lnSpc>
                <a:spcPts val="2140"/>
              </a:lnSpc>
              <a:buNone/>
            </a:pPr>
            <a:r>
              <a:rPr lang="en-US" sz="1420" dirty="0">
                <a:solidFill>
                  <a:srgbClr val="222770"/>
                </a:solidFill>
                <a:latin typeface="Arial-Regular" pitchFamily="34" charset="0"/>
                <a:ea typeface="Arial-Regular" pitchFamily="34" charset="-122"/>
                <a:cs typeface="Arial-Regular" pitchFamily="34" charset="-120"/>
              </a:rPr>
              <a:t>    • Fill Category missing values with 'Unknown'.</a:t>
            </a:r>
            <a:endParaRPr lang="en-US" sz="1420" dirty="0"/>
          </a:p>
        </p:txBody>
      </p:sp>
      <p:sp>
        <p:nvSpPr>
          <p:cNvPr id="16" name="Text 9"/>
          <p:cNvSpPr/>
          <p:nvPr/>
        </p:nvSpPr>
        <p:spPr>
          <a:xfrm>
            <a:off x="795528" y="6263640"/>
            <a:ext cx="8074152" cy="822960"/>
          </a:xfrm>
          <a:prstGeom prst="rect">
            <a:avLst/>
          </a:prstGeom>
          <a:noFill/>
          <a:ln/>
        </p:spPr>
        <p:txBody>
          <a:bodyPr wrap="square" lIns="0" tIns="0" rIns="0" bIns="0" rtlCol="0" anchor="ctr"/>
          <a:lstStyle/>
          <a:p>
            <a:pPr algn="l" indent="0" marL="0">
              <a:lnSpc>
                <a:spcPts val="2140"/>
              </a:lnSpc>
              <a:buNone/>
            </a:pPr>
            <a:r>
              <a:rPr lang="en-US" sz="1420" dirty="0">
                <a:solidFill>
                  <a:srgbClr val="222770"/>
                </a:solidFill>
                <a:latin typeface="Arial-Regular" pitchFamily="34" charset="0"/>
                <a:ea typeface="Arial-Regular" pitchFamily="34" charset="-122"/>
                <a:cs typeface="Arial-Regular" pitchFamily="34" charset="-120"/>
              </a:rPr>
              <a:t>A rigorous data cleaning protocol is implemented to address data quality issues and ensure analytical reliability. This involves systematic identification and treatment of missing values through strategic imputation and removal protocols</a:t>
            </a:r>
            <a:endParaRPr lang="en-US" sz="142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395728"/>
          </a:xfrm>
          <a:prstGeom prst="rect">
            <a:avLst/>
          </a:prstGeom>
        </p:spPr>
      </p:pic>
      <p:pic>
        <p:nvPicPr>
          <p:cNvPr id="4" name="Image 2" descr="preencoded.png">    </p:cNvPr>
          <p:cNvPicPr>
            <a:picLocks noChangeAspect="1"/>
          </p:cNvPicPr>
          <p:nvPr/>
        </p:nvPicPr>
        <p:blipFill>
          <a:blip r:embed="rId3"/>
          <a:stretch>
            <a:fillRect/>
          </a:stretch>
        </p:blipFill>
        <p:spPr>
          <a:xfrm>
            <a:off x="786384" y="4187952"/>
            <a:ext cx="13075920" cy="2231136"/>
          </a:xfrm>
          <a:prstGeom prst="rect">
            <a:avLst/>
          </a:prstGeom>
        </p:spPr>
      </p:pic>
      <p:sp>
        <p:nvSpPr>
          <p:cNvPr id="5" name="Text 0"/>
          <p:cNvSpPr/>
          <p:nvPr/>
        </p:nvSpPr>
        <p:spPr>
          <a:xfrm>
            <a:off x="795528" y="3355848"/>
            <a:ext cx="13048488" cy="603504"/>
          </a:xfrm>
          <a:prstGeom prst="rect">
            <a:avLst/>
          </a:prstGeom>
          <a:noFill/>
          <a:ln/>
        </p:spPr>
        <p:txBody>
          <a:bodyPr wrap="none" lIns="0" tIns="0" rIns="0" bIns="0" rtlCol="0" anchor="ctr"/>
          <a:lstStyle/>
          <a:p>
            <a:pPr algn="l" indent="0" marL="0">
              <a:lnSpc>
                <a:spcPts val="4750"/>
              </a:lnSpc>
              <a:buNone/>
            </a:pPr>
            <a:r>
              <a:rPr lang="en-US" sz="3390" dirty="0">
                <a:solidFill>
                  <a:srgbClr val="3642C6"/>
                </a:solidFill>
                <a:latin typeface="思源黑体-思源黑体-SemiBold" pitchFamily="34" charset="0"/>
                <a:ea typeface="思源黑体-思源黑体-SemiBold" pitchFamily="34" charset="-122"/>
                <a:cs typeface="思源黑体-思源黑体-SemiBold" pitchFamily="34" charset="-120"/>
              </a:rPr>
              <a:t>Data Type Correction</a:t>
            </a:r>
            <a:endParaRPr lang="en-US" sz="3390" dirty="0"/>
          </a:p>
        </p:txBody>
      </p:sp>
      <p:sp>
        <p:nvSpPr>
          <p:cNvPr id="6" name="Text 1"/>
          <p:cNvSpPr/>
          <p:nvPr/>
        </p:nvSpPr>
        <p:spPr>
          <a:xfrm>
            <a:off x="1024128" y="4434840"/>
            <a:ext cx="12591288" cy="384048"/>
          </a:xfrm>
          <a:prstGeom prst="rect">
            <a:avLst/>
          </a:prstGeom>
          <a:noFill/>
          <a:ln/>
        </p:spPr>
        <p:txBody>
          <a:bodyPr wrap="none" lIns="0" tIns="0" rIns="0" bIns="0" rtlCol="0" anchor="ctr"/>
          <a:lstStyle/>
          <a:p>
            <a:pPr algn="l" indent="0" marL="0">
              <a:lnSpc>
                <a:spcPts val="2960"/>
              </a:lnSpc>
              <a:buNone/>
            </a:pPr>
            <a:r>
              <a:rPr lang="en-US" sz="2120" dirty="0">
                <a:solidFill>
                  <a:srgbClr val="222770"/>
                </a:solidFill>
                <a:latin typeface="思源黑体-思源黑体-SemiBold" pitchFamily="34" charset="0"/>
                <a:ea typeface="思源黑体-思源黑体-SemiBold" pitchFamily="34" charset="-122"/>
                <a:cs typeface="思源黑体-思源黑体-SemiBold" pitchFamily="34" charset="-120"/>
              </a:rPr>
              <a:t>Ensure correct data types for analysis</a:t>
            </a:r>
            <a:endParaRPr lang="en-US" sz="2120" dirty="0"/>
          </a:p>
        </p:txBody>
      </p:sp>
      <p:sp>
        <p:nvSpPr>
          <p:cNvPr id="7" name="Text 2"/>
          <p:cNvSpPr/>
          <p:nvPr/>
        </p:nvSpPr>
        <p:spPr>
          <a:xfrm>
            <a:off x="1024128" y="4937760"/>
            <a:ext cx="12591288" cy="329184"/>
          </a:xfrm>
          <a:prstGeom prst="rect">
            <a:avLst/>
          </a:prstGeom>
          <a:noFill/>
          <a:ln/>
        </p:spPr>
        <p:txBody>
          <a:bodyPr wrap="none" lIns="0" tIns="0" rIns="0" bIns="0" rtlCol="0" anchor="ctr"/>
          <a:lstStyle/>
          <a:p>
            <a:pPr algn="l" indent="0" marL="0">
              <a:lnSpc>
                <a:spcPts val="2540"/>
              </a:lnSpc>
              <a:buNone/>
            </a:pPr>
            <a:r>
              <a:rPr lang="en-US" sz="1690" dirty="0">
                <a:solidFill>
                  <a:srgbClr val="222770"/>
                </a:solidFill>
                <a:latin typeface="Arial-Regular" pitchFamily="34" charset="0"/>
                <a:ea typeface="Arial-Regular" pitchFamily="34" charset="-122"/>
                <a:cs typeface="Arial-Regular" pitchFamily="34" charset="-120"/>
              </a:rPr>
              <a:t>    • Convert CustomerID, ProductID, and Category to string types.</a:t>
            </a:r>
            <a:endParaRPr lang="en-US" sz="1690" dirty="0"/>
          </a:p>
        </p:txBody>
      </p:sp>
      <p:sp>
        <p:nvSpPr>
          <p:cNvPr id="8" name="Text 3"/>
          <p:cNvSpPr/>
          <p:nvPr/>
        </p:nvSpPr>
        <p:spPr>
          <a:xfrm>
            <a:off x="1024128" y="5394960"/>
            <a:ext cx="12591288" cy="329184"/>
          </a:xfrm>
          <a:prstGeom prst="rect">
            <a:avLst/>
          </a:prstGeom>
          <a:noFill/>
          <a:ln/>
        </p:spPr>
        <p:txBody>
          <a:bodyPr wrap="none" lIns="0" tIns="0" rIns="0" bIns="0" rtlCol="0" anchor="ctr"/>
          <a:lstStyle/>
          <a:p>
            <a:pPr algn="l" indent="0" marL="0">
              <a:lnSpc>
                <a:spcPts val="2540"/>
              </a:lnSpc>
              <a:buNone/>
            </a:pPr>
            <a:r>
              <a:rPr lang="en-US" sz="1690" dirty="0">
                <a:solidFill>
                  <a:srgbClr val="222770"/>
                </a:solidFill>
                <a:latin typeface="Arial-Regular" pitchFamily="34" charset="0"/>
                <a:ea typeface="Arial-Regular" pitchFamily="34" charset="-122"/>
                <a:cs typeface="Arial-Regular" pitchFamily="34" charset="-120"/>
              </a:rPr>
              <a:t>    • Convert PurchaseAmount to float type.</a:t>
            </a:r>
            <a:endParaRPr lang="en-US" sz="1690" dirty="0"/>
          </a:p>
        </p:txBody>
      </p:sp>
      <p:sp>
        <p:nvSpPr>
          <p:cNvPr id="9" name="Text 4"/>
          <p:cNvSpPr/>
          <p:nvPr/>
        </p:nvSpPr>
        <p:spPr>
          <a:xfrm>
            <a:off x="1024128" y="5843016"/>
            <a:ext cx="12591288" cy="329184"/>
          </a:xfrm>
          <a:prstGeom prst="rect">
            <a:avLst/>
          </a:prstGeom>
          <a:noFill/>
          <a:ln/>
        </p:spPr>
        <p:txBody>
          <a:bodyPr wrap="none" lIns="0" tIns="0" rIns="0" bIns="0" rtlCol="0" anchor="ctr"/>
          <a:lstStyle/>
          <a:p>
            <a:pPr algn="l" indent="0" marL="0">
              <a:lnSpc>
                <a:spcPts val="2540"/>
              </a:lnSpc>
              <a:buNone/>
            </a:pPr>
            <a:r>
              <a:rPr lang="en-US" sz="1690" dirty="0">
                <a:solidFill>
                  <a:srgbClr val="222770"/>
                </a:solidFill>
                <a:latin typeface="Arial-Regular" pitchFamily="34" charset="0"/>
                <a:ea typeface="Arial-Regular" pitchFamily="34" charset="-122"/>
                <a:cs typeface="Arial-Regular" pitchFamily="34" charset="-120"/>
              </a:rPr>
              <a:t>    • Correct PurchaseDate format.</a:t>
            </a:r>
            <a:endParaRPr lang="en-US" sz="1690" dirty="0"/>
          </a:p>
        </p:txBody>
      </p:sp>
      <p:sp>
        <p:nvSpPr>
          <p:cNvPr id="10" name="Text 5"/>
          <p:cNvSpPr/>
          <p:nvPr/>
        </p:nvSpPr>
        <p:spPr>
          <a:xfrm>
            <a:off x="795528" y="6638544"/>
            <a:ext cx="13048488" cy="329184"/>
          </a:xfrm>
          <a:prstGeom prst="rect">
            <a:avLst/>
          </a:prstGeom>
          <a:noFill/>
          <a:ln/>
        </p:spPr>
        <p:txBody>
          <a:bodyPr wrap="none" lIns="0" tIns="0" rIns="0" bIns="0" rtlCol="0" anchor="ctr"/>
          <a:lstStyle/>
          <a:p>
            <a:pPr algn="l" indent="0" marL="0">
              <a:lnSpc>
                <a:spcPts val="2540"/>
              </a:lnSpc>
              <a:buNone/>
            </a:pPr>
            <a:endParaRPr lang="en-US" sz="169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868680" y="2350008"/>
            <a:ext cx="6272784" cy="859536"/>
          </a:xfrm>
          <a:prstGeom prst="rect">
            <a:avLst/>
          </a:prstGeom>
        </p:spPr>
      </p:pic>
      <p:pic>
        <p:nvPicPr>
          <p:cNvPr id="5" name="Image 3" descr="preencoded.png">    </p:cNvPr>
          <p:cNvPicPr>
            <a:picLocks noChangeAspect="1"/>
          </p:cNvPicPr>
          <p:nvPr/>
        </p:nvPicPr>
        <p:blipFill>
          <a:blip r:embed="rId4"/>
          <a:stretch>
            <a:fillRect/>
          </a:stretch>
        </p:blipFill>
        <p:spPr>
          <a:xfrm>
            <a:off x="868680" y="3310128"/>
            <a:ext cx="6272784" cy="859536"/>
          </a:xfrm>
          <a:prstGeom prst="rect">
            <a:avLst/>
          </a:prstGeom>
        </p:spPr>
      </p:pic>
      <p:pic>
        <p:nvPicPr>
          <p:cNvPr id="6" name="Image 4" descr="preencoded.png">    </p:cNvPr>
          <p:cNvPicPr>
            <a:picLocks noChangeAspect="1"/>
          </p:cNvPicPr>
          <p:nvPr/>
        </p:nvPicPr>
        <p:blipFill>
          <a:blip r:embed="rId5"/>
          <a:stretch>
            <a:fillRect/>
          </a:stretch>
        </p:blipFill>
        <p:spPr>
          <a:xfrm>
            <a:off x="868680" y="4270248"/>
            <a:ext cx="6272784" cy="859536"/>
          </a:xfrm>
          <a:prstGeom prst="rect">
            <a:avLst/>
          </a:prstGeom>
        </p:spPr>
      </p:pic>
      <p:pic>
        <p:nvPicPr>
          <p:cNvPr id="7" name="Image 5" descr="preencoded.png">    </p:cNvPr>
          <p:cNvPicPr>
            <a:picLocks noChangeAspect="1"/>
          </p:cNvPicPr>
          <p:nvPr/>
        </p:nvPicPr>
        <p:blipFill>
          <a:blip r:embed="rId6"/>
          <a:stretch>
            <a:fillRect/>
          </a:stretch>
        </p:blipFill>
        <p:spPr>
          <a:xfrm>
            <a:off x="868680" y="5239512"/>
            <a:ext cx="6272784" cy="859536"/>
          </a:xfrm>
          <a:prstGeom prst="rect">
            <a:avLst/>
          </a:prstGeom>
        </p:spPr>
      </p:pic>
      <p:pic>
        <p:nvPicPr>
          <p:cNvPr id="8" name="Image 6" descr="preencoded.png">    </p:cNvPr>
          <p:cNvPicPr>
            <a:picLocks noChangeAspect="1"/>
          </p:cNvPicPr>
          <p:nvPr/>
        </p:nvPicPr>
        <p:blipFill>
          <a:blip r:embed="rId7"/>
          <a:stretch>
            <a:fillRect/>
          </a:stretch>
        </p:blipFill>
        <p:spPr>
          <a:xfrm>
            <a:off x="868680" y="6199632"/>
            <a:ext cx="6272784" cy="859536"/>
          </a:xfrm>
          <a:prstGeom prst="rect">
            <a:avLst/>
          </a:prstGeom>
        </p:spPr>
      </p:pic>
      <p:pic>
        <p:nvPicPr>
          <p:cNvPr id="9" name="Image 7" descr="preencoded.png">    </p:cNvPr>
          <p:cNvPicPr>
            <a:picLocks noChangeAspect="1"/>
          </p:cNvPicPr>
          <p:nvPr/>
        </p:nvPicPr>
        <p:blipFill>
          <a:blip r:embed="rId8"/>
          <a:stretch>
            <a:fillRect/>
          </a:stretch>
        </p:blipFill>
        <p:spPr>
          <a:xfrm>
            <a:off x="795528" y="2350008"/>
            <a:ext cx="100584" cy="859536"/>
          </a:xfrm>
          <a:prstGeom prst="rect">
            <a:avLst/>
          </a:prstGeom>
        </p:spPr>
      </p:pic>
      <p:pic>
        <p:nvPicPr>
          <p:cNvPr id="10" name="Image 8" descr="preencoded.png">    </p:cNvPr>
          <p:cNvPicPr>
            <a:picLocks noChangeAspect="1"/>
          </p:cNvPicPr>
          <p:nvPr/>
        </p:nvPicPr>
        <p:blipFill>
          <a:blip r:embed="rId9"/>
          <a:stretch>
            <a:fillRect/>
          </a:stretch>
        </p:blipFill>
        <p:spPr>
          <a:xfrm>
            <a:off x="795528" y="3310128"/>
            <a:ext cx="100584" cy="859536"/>
          </a:xfrm>
          <a:prstGeom prst="rect">
            <a:avLst/>
          </a:prstGeom>
        </p:spPr>
      </p:pic>
      <p:pic>
        <p:nvPicPr>
          <p:cNvPr id="11" name="Image 9" descr="preencoded.png">    </p:cNvPr>
          <p:cNvPicPr>
            <a:picLocks noChangeAspect="1"/>
          </p:cNvPicPr>
          <p:nvPr/>
        </p:nvPicPr>
        <p:blipFill>
          <a:blip r:embed="rId10"/>
          <a:stretch>
            <a:fillRect/>
          </a:stretch>
        </p:blipFill>
        <p:spPr>
          <a:xfrm>
            <a:off x="795528" y="4270248"/>
            <a:ext cx="100584" cy="859536"/>
          </a:xfrm>
          <a:prstGeom prst="rect">
            <a:avLst/>
          </a:prstGeom>
        </p:spPr>
      </p:pic>
      <p:pic>
        <p:nvPicPr>
          <p:cNvPr id="12" name="Image 10" descr="preencoded.png">    </p:cNvPr>
          <p:cNvPicPr>
            <a:picLocks noChangeAspect="1"/>
          </p:cNvPicPr>
          <p:nvPr/>
        </p:nvPicPr>
        <p:blipFill>
          <a:blip r:embed="rId11"/>
          <a:stretch>
            <a:fillRect/>
          </a:stretch>
        </p:blipFill>
        <p:spPr>
          <a:xfrm>
            <a:off x="795528" y="5239512"/>
            <a:ext cx="100584" cy="859536"/>
          </a:xfrm>
          <a:prstGeom prst="rect">
            <a:avLst/>
          </a:prstGeom>
        </p:spPr>
      </p:pic>
      <p:pic>
        <p:nvPicPr>
          <p:cNvPr id="13" name="Image 11" descr="preencoded.png">    </p:cNvPr>
          <p:cNvPicPr>
            <a:picLocks noChangeAspect="1"/>
          </p:cNvPicPr>
          <p:nvPr/>
        </p:nvPicPr>
        <p:blipFill>
          <a:blip r:embed="rId12"/>
          <a:stretch>
            <a:fillRect/>
          </a:stretch>
        </p:blipFill>
        <p:spPr>
          <a:xfrm>
            <a:off x="795528" y="6199632"/>
            <a:ext cx="100584" cy="859536"/>
          </a:xfrm>
          <a:prstGeom prst="rect">
            <a:avLst/>
          </a:prstGeom>
        </p:spPr>
      </p:pic>
      <p:sp>
        <p:nvSpPr>
          <p:cNvPr id="14" name="Text 0"/>
          <p:cNvSpPr/>
          <p:nvPr/>
        </p:nvSpPr>
        <p:spPr>
          <a:xfrm>
            <a:off x="795528" y="1051560"/>
            <a:ext cx="13048488" cy="484632"/>
          </a:xfrm>
          <a:prstGeom prst="rect">
            <a:avLst/>
          </a:prstGeom>
          <a:noFill/>
          <a:ln/>
        </p:spPr>
        <p:txBody>
          <a:bodyPr wrap="none" lIns="0" tIns="0" rIns="0" bIns="0" rtlCol="0" anchor="ctr"/>
          <a:lstStyle/>
          <a:p>
            <a:pPr algn="l" indent="0" marL="0">
              <a:lnSpc>
                <a:spcPts val="3750"/>
              </a:lnSpc>
              <a:buNone/>
            </a:pPr>
            <a:r>
              <a:rPr lang="en-US" sz="2670" dirty="0">
                <a:solidFill>
                  <a:srgbClr val="3642C6"/>
                </a:solidFill>
                <a:latin typeface="思源黑体-思源黑体-SemiBold" pitchFamily="34" charset="0"/>
                <a:ea typeface="思源黑体-思源黑体-SemiBold" pitchFamily="34" charset="-122"/>
                <a:cs typeface="思源黑体-思源黑体-SemiBold" pitchFamily="34" charset="-120"/>
              </a:rPr>
              <a:t>3. Customer Profiling</a:t>
            </a:r>
            <a:endParaRPr lang="en-US" sz="2670" dirty="0"/>
          </a:p>
        </p:txBody>
      </p:sp>
      <p:sp>
        <p:nvSpPr>
          <p:cNvPr id="15" name="Text 1"/>
          <p:cNvSpPr/>
          <p:nvPr/>
        </p:nvSpPr>
        <p:spPr>
          <a:xfrm>
            <a:off x="795528" y="1682496"/>
            <a:ext cx="13048488" cy="384048"/>
          </a:xfrm>
          <a:prstGeom prst="rect">
            <a:avLst/>
          </a:prstGeom>
          <a:noFill/>
          <a:ln/>
        </p:spPr>
        <p:txBody>
          <a:bodyPr wrap="none" lIns="0" tIns="0" rIns="0" bIns="0" rtlCol="0" anchor="ctr"/>
          <a:lstStyle/>
          <a:p>
            <a:pPr algn="l" indent="0" marL="0">
              <a:lnSpc>
                <a:spcPts val="3000"/>
              </a:lnSpc>
              <a:buNone/>
            </a:pPr>
            <a:r>
              <a:rPr lang="en-US" sz="2140" dirty="0">
                <a:solidFill>
                  <a:srgbClr val="3642C6"/>
                </a:solidFill>
                <a:latin typeface="思源黑体-思源黑体-SemiBold" pitchFamily="34" charset="0"/>
                <a:ea typeface="思源黑体-思源黑体-SemiBold" pitchFamily="34" charset="-122"/>
                <a:cs typeface="思源黑体-思源黑体-SemiBold" pitchFamily="34" charset="-120"/>
              </a:rPr>
              <a:t>Profiling Metrics</a:t>
            </a:r>
            <a:endParaRPr lang="en-US" sz="2140" dirty="0"/>
          </a:p>
        </p:txBody>
      </p:sp>
      <p:sp>
        <p:nvSpPr>
          <p:cNvPr id="16" name="Text 2"/>
          <p:cNvSpPr/>
          <p:nvPr/>
        </p:nvSpPr>
        <p:spPr>
          <a:xfrm>
            <a:off x="1014984" y="2514600"/>
            <a:ext cx="5952744" cy="246888"/>
          </a:xfrm>
          <a:prstGeom prst="rect">
            <a:avLst/>
          </a:prstGeom>
          <a:noFill/>
          <a:ln/>
        </p:spPr>
        <p:txBody>
          <a:bodyPr wrap="none" lIns="0" tIns="0" rIns="0" bIns="0" rtlCol="0" anchor="ctr"/>
          <a:lstStyle/>
          <a:p>
            <a:pPr algn="l" indent="0" marL="0">
              <a:lnSpc>
                <a:spcPts val="1870"/>
              </a:lnSpc>
              <a:buNone/>
            </a:pPr>
            <a:r>
              <a:rPr lang="en-US" sz="1330" dirty="0">
                <a:solidFill>
                  <a:srgbClr val="222770"/>
                </a:solidFill>
                <a:latin typeface="思源黑体-思源黑体-SemiBold" pitchFamily="34" charset="0"/>
                <a:ea typeface="思源黑体-思源黑体-SemiBold" pitchFamily="34" charset="-122"/>
                <a:cs typeface="思源黑体-思源黑体-SemiBold" pitchFamily="34" charset="-120"/>
              </a:rPr>
              <a:t>Total spend</a:t>
            </a:r>
            <a:endParaRPr lang="en-US" sz="1330" dirty="0"/>
          </a:p>
        </p:txBody>
      </p:sp>
      <p:sp>
        <p:nvSpPr>
          <p:cNvPr id="17" name="Text 3"/>
          <p:cNvSpPr/>
          <p:nvPr/>
        </p:nvSpPr>
        <p:spPr>
          <a:xfrm>
            <a:off x="1014984" y="2834640"/>
            <a:ext cx="5952744" cy="210312"/>
          </a:xfrm>
          <a:prstGeom prst="rect">
            <a:avLst/>
          </a:prstGeom>
          <a:noFill/>
          <a:ln/>
        </p:spPr>
        <p:txBody>
          <a:bodyPr wrap="none" lIns="0" tIns="0" rIns="0" bIns="0" rtlCol="0" anchor="ctr"/>
          <a:lstStyle/>
          <a:p>
            <a:pPr algn="l" indent="0" marL="0">
              <a:lnSpc>
                <a:spcPts val="1600"/>
              </a:lnSpc>
              <a:buNone/>
            </a:pPr>
            <a:r>
              <a:rPr lang="en-US" sz="1070" dirty="0">
                <a:solidFill>
                  <a:srgbClr val="222770"/>
                </a:solidFill>
                <a:latin typeface="Arial-Regular" pitchFamily="34" charset="0"/>
                <a:ea typeface="Arial-Regular" pitchFamily="34" charset="-122"/>
                <a:cs typeface="Arial-Regular" pitchFamily="34" charset="-120"/>
              </a:rPr>
              <a:t> The total amount spent by each customer.</a:t>
            </a:r>
            <a:endParaRPr lang="en-US" sz="1070" dirty="0"/>
          </a:p>
        </p:txBody>
      </p:sp>
      <p:sp>
        <p:nvSpPr>
          <p:cNvPr id="18" name="Text 4"/>
          <p:cNvSpPr/>
          <p:nvPr/>
        </p:nvSpPr>
        <p:spPr>
          <a:xfrm>
            <a:off x="1014984" y="3474720"/>
            <a:ext cx="5952744" cy="246888"/>
          </a:xfrm>
          <a:prstGeom prst="rect">
            <a:avLst/>
          </a:prstGeom>
          <a:noFill/>
          <a:ln/>
        </p:spPr>
        <p:txBody>
          <a:bodyPr wrap="none" lIns="0" tIns="0" rIns="0" bIns="0" rtlCol="0" anchor="ctr"/>
          <a:lstStyle/>
          <a:p>
            <a:pPr algn="l" indent="0" marL="0">
              <a:lnSpc>
                <a:spcPts val="1870"/>
              </a:lnSpc>
              <a:buNone/>
            </a:pPr>
            <a:r>
              <a:rPr lang="en-US" sz="1330" dirty="0">
                <a:solidFill>
                  <a:srgbClr val="222770"/>
                </a:solidFill>
                <a:latin typeface="思源黑体-思源黑体-SemiBold" pitchFamily="34" charset="0"/>
                <a:ea typeface="思源黑体-思源黑体-SemiBold" pitchFamily="34" charset="-122"/>
                <a:cs typeface="思源黑体-思源黑体-SemiBold" pitchFamily="34" charset="-120"/>
              </a:rPr>
              <a:t>Purchase frequency</a:t>
            </a:r>
            <a:endParaRPr lang="en-US" sz="1330" dirty="0"/>
          </a:p>
        </p:txBody>
      </p:sp>
      <p:sp>
        <p:nvSpPr>
          <p:cNvPr id="19" name="Text 5"/>
          <p:cNvSpPr/>
          <p:nvPr/>
        </p:nvSpPr>
        <p:spPr>
          <a:xfrm>
            <a:off x="1014984" y="3794760"/>
            <a:ext cx="5952744" cy="210312"/>
          </a:xfrm>
          <a:prstGeom prst="rect">
            <a:avLst/>
          </a:prstGeom>
          <a:noFill/>
          <a:ln/>
        </p:spPr>
        <p:txBody>
          <a:bodyPr wrap="none" lIns="0" tIns="0" rIns="0" bIns="0" rtlCol="0" anchor="ctr"/>
          <a:lstStyle/>
          <a:p>
            <a:pPr algn="l" indent="0" marL="0">
              <a:lnSpc>
                <a:spcPts val="1600"/>
              </a:lnSpc>
              <a:buNone/>
            </a:pPr>
            <a:r>
              <a:rPr lang="en-US" sz="1070" dirty="0">
                <a:solidFill>
                  <a:srgbClr val="222770"/>
                </a:solidFill>
                <a:latin typeface="Arial-Regular" pitchFamily="34" charset="0"/>
                <a:ea typeface="Arial-Regular" pitchFamily="34" charset="-122"/>
                <a:cs typeface="Arial-Regular" pitchFamily="34" charset="-120"/>
              </a:rPr>
              <a:t> The number of purchases made by each customer.</a:t>
            </a:r>
            <a:endParaRPr lang="en-US" sz="1070" dirty="0"/>
          </a:p>
        </p:txBody>
      </p:sp>
      <p:sp>
        <p:nvSpPr>
          <p:cNvPr id="20" name="Text 6"/>
          <p:cNvSpPr/>
          <p:nvPr/>
        </p:nvSpPr>
        <p:spPr>
          <a:xfrm>
            <a:off x="1014984" y="4443984"/>
            <a:ext cx="5952744" cy="246888"/>
          </a:xfrm>
          <a:prstGeom prst="rect">
            <a:avLst/>
          </a:prstGeom>
          <a:noFill/>
          <a:ln/>
        </p:spPr>
        <p:txBody>
          <a:bodyPr wrap="none" lIns="0" tIns="0" rIns="0" bIns="0" rtlCol="0" anchor="ctr"/>
          <a:lstStyle/>
          <a:p>
            <a:pPr algn="l" indent="0" marL="0">
              <a:lnSpc>
                <a:spcPts val="1870"/>
              </a:lnSpc>
              <a:buNone/>
            </a:pPr>
            <a:r>
              <a:rPr lang="en-US" sz="1330" dirty="0">
                <a:solidFill>
                  <a:srgbClr val="222770"/>
                </a:solidFill>
                <a:latin typeface="思源黑体-思源黑体-SemiBold" pitchFamily="34" charset="0"/>
                <a:ea typeface="思源黑体-思源黑体-SemiBold" pitchFamily="34" charset="-122"/>
                <a:cs typeface="思源黑体-思源黑体-SemiBold" pitchFamily="34" charset="-120"/>
              </a:rPr>
              <a:t>Average purchase amount</a:t>
            </a:r>
            <a:endParaRPr lang="en-US" sz="1330" dirty="0"/>
          </a:p>
        </p:txBody>
      </p:sp>
      <p:sp>
        <p:nvSpPr>
          <p:cNvPr id="21" name="Text 7"/>
          <p:cNvSpPr/>
          <p:nvPr/>
        </p:nvSpPr>
        <p:spPr>
          <a:xfrm>
            <a:off x="1014984" y="4764024"/>
            <a:ext cx="5952744" cy="210312"/>
          </a:xfrm>
          <a:prstGeom prst="rect">
            <a:avLst/>
          </a:prstGeom>
          <a:noFill/>
          <a:ln/>
        </p:spPr>
        <p:txBody>
          <a:bodyPr wrap="none" lIns="0" tIns="0" rIns="0" bIns="0" rtlCol="0" anchor="ctr"/>
          <a:lstStyle/>
          <a:p>
            <a:pPr algn="l" indent="0" marL="0">
              <a:lnSpc>
                <a:spcPts val="1600"/>
              </a:lnSpc>
              <a:buNone/>
            </a:pPr>
            <a:r>
              <a:rPr lang="en-US" sz="1070" dirty="0">
                <a:solidFill>
                  <a:srgbClr val="222770"/>
                </a:solidFill>
                <a:latin typeface="Arial-Regular" pitchFamily="34" charset="0"/>
                <a:ea typeface="Arial-Regular" pitchFamily="34" charset="-122"/>
                <a:cs typeface="Arial-Regular" pitchFamily="34" charset="-120"/>
              </a:rPr>
              <a:t> The mean value of purchases for each customer.</a:t>
            </a:r>
            <a:endParaRPr lang="en-US" sz="1070" dirty="0"/>
          </a:p>
        </p:txBody>
      </p:sp>
      <p:sp>
        <p:nvSpPr>
          <p:cNvPr id="22" name="Text 8"/>
          <p:cNvSpPr/>
          <p:nvPr/>
        </p:nvSpPr>
        <p:spPr>
          <a:xfrm>
            <a:off x="1014984" y="5404104"/>
            <a:ext cx="5952744" cy="246888"/>
          </a:xfrm>
          <a:prstGeom prst="rect">
            <a:avLst/>
          </a:prstGeom>
          <a:noFill/>
          <a:ln/>
        </p:spPr>
        <p:txBody>
          <a:bodyPr wrap="none" lIns="0" tIns="0" rIns="0" bIns="0" rtlCol="0" anchor="ctr"/>
          <a:lstStyle/>
          <a:p>
            <a:pPr algn="l" indent="0" marL="0">
              <a:lnSpc>
                <a:spcPts val="1870"/>
              </a:lnSpc>
              <a:buNone/>
            </a:pPr>
            <a:r>
              <a:rPr lang="en-US" sz="1330" dirty="0">
                <a:solidFill>
                  <a:srgbClr val="222770"/>
                </a:solidFill>
                <a:latin typeface="思源黑体-思源黑体-SemiBold" pitchFamily="34" charset="0"/>
                <a:ea typeface="思源黑体-思源黑体-SemiBold" pitchFamily="34" charset="-122"/>
                <a:cs typeface="思源黑体-思源黑体-SemiBold" pitchFamily="34" charset="-120"/>
              </a:rPr>
              <a:t>Recency</a:t>
            </a:r>
            <a:endParaRPr lang="en-US" sz="1330" dirty="0"/>
          </a:p>
        </p:txBody>
      </p:sp>
      <p:sp>
        <p:nvSpPr>
          <p:cNvPr id="23" name="Text 9"/>
          <p:cNvSpPr/>
          <p:nvPr/>
        </p:nvSpPr>
        <p:spPr>
          <a:xfrm>
            <a:off x="1014984" y="5724144"/>
            <a:ext cx="5952744" cy="210312"/>
          </a:xfrm>
          <a:prstGeom prst="rect">
            <a:avLst/>
          </a:prstGeom>
          <a:noFill/>
          <a:ln/>
        </p:spPr>
        <p:txBody>
          <a:bodyPr wrap="none" lIns="0" tIns="0" rIns="0" bIns="0" rtlCol="0" anchor="ctr"/>
          <a:lstStyle/>
          <a:p>
            <a:pPr algn="l" indent="0" marL="0">
              <a:lnSpc>
                <a:spcPts val="1600"/>
              </a:lnSpc>
              <a:buNone/>
            </a:pPr>
            <a:r>
              <a:rPr lang="en-US" sz="1070" dirty="0">
                <a:solidFill>
                  <a:srgbClr val="222770"/>
                </a:solidFill>
                <a:latin typeface="Arial-Regular" pitchFamily="34" charset="0"/>
                <a:ea typeface="Arial-Regular" pitchFamily="34" charset="-122"/>
                <a:cs typeface="Arial-Regular" pitchFamily="34" charset="-120"/>
              </a:rPr>
              <a:t> The number of days since the last purchase.</a:t>
            </a:r>
            <a:endParaRPr lang="en-US" sz="1070" dirty="0"/>
          </a:p>
        </p:txBody>
      </p:sp>
      <p:sp>
        <p:nvSpPr>
          <p:cNvPr id="24" name="Text 10"/>
          <p:cNvSpPr/>
          <p:nvPr/>
        </p:nvSpPr>
        <p:spPr>
          <a:xfrm>
            <a:off x="1014984" y="6364224"/>
            <a:ext cx="5952744" cy="246888"/>
          </a:xfrm>
          <a:prstGeom prst="rect">
            <a:avLst/>
          </a:prstGeom>
          <a:noFill/>
          <a:ln/>
        </p:spPr>
        <p:txBody>
          <a:bodyPr wrap="none" lIns="0" tIns="0" rIns="0" bIns="0" rtlCol="0" anchor="ctr"/>
          <a:lstStyle/>
          <a:p>
            <a:pPr algn="l" indent="0" marL="0">
              <a:lnSpc>
                <a:spcPts val="1870"/>
              </a:lnSpc>
              <a:buNone/>
            </a:pPr>
            <a:r>
              <a:rPr lang="en-US" sz="1330" dirty="0">
                <a:solidFill>
                  <a:srgbClr val="222770"/>
                </a:solidFill>
                <a:latin typeface="思源黑体-思源黑体-SemiBold" pitchFamily="34" charset="0"/>
                <a:ea typeface="思源黑体-思源黑体-SemiBold" pitchFamily="34" charset="-122"/>
                <a:cs typeface="思源黑体-思源黑体-SemiBold" pitchFamily="34" charset="-120"/>
              </a:rPr>
              <a:t>Preferred category</a:t>
            </a:r>
            <a:endParaRPr lang="en-US" sz="1330" dirty="0"/>
          </a:p>
        </p:txBody>
      </p:sp>
      <p:sp>
        <p:nvSpPr>
          <p:cNvPr id="25" name="Text 11"/>
          <p:cNvSpPr/>
          <p:nvPr/>
        </p:nvSpPr>
        <p:spPr>
          <a:xfrm>
            <a:off x="1014984" y="6684264"/>
            <a:ext cx="5952744" cy="210312"/>
          </a:xfrm>
          <a:prstGeom prst="rect">
            <a:avLst/>
          </a:prstGeom>
          <a:noFill/>
          <a:ln/>
        </p:spPr>
        <p:txBody>
          <a:bodyPr wrap="none" lIns="0" tIns="0" rIns="0" bIns="0" rtlCol="0" anchor="ctr"/>
          <a:lstStyle/>
          <a:p>
            <a:pPr algn="l" indent="0" marL="0">
              <a:lnSpc>
                <a:spcPts val="1600"/>
              </a:lnSpc>
              <a:buNone/>
            </a:pPr>
            <a:r>
              <a:rPr lang="en-US" sz="1070" dirty="0">
                <a:solidFill>
                  <a:srgbClr val="222770"/>
                </a:solidFill>
                <a:latin typeface="Arial-Regular" pitchFamily="34" charset="0"/>
                <a:ea typeface="Arial-Regular" pitchFamily="34" charset="-122"/>
                <a:cs typeface="Arial-Regular" pitchFamily="34" charset="-120"/>
              </a:rPr>
              <a:t> Identified based on the most frequent purchases.</a:t>
            </a:r>
            <a:endParaRPr lang="en-US" sz="1070" dirty="0"/>
          </a:p>
        </p:txBody>
      </p:sp>
      <p:sp>
        <p:nvSpPr>
          <p:cNvPr id="26" name="Text 12"/>
          <p:cNvSpPr/>
          <p:nvPr/>
        </p:nvSpPr>
        <p:spPr>
          <a:xfrm>
            <a:off x="7525512" y="2368296"/>
            <a:ext cx="6309360" cy="2624328"/>
          </a:xfrm>
          <a:prstGeom prst="rect">
            <a:avLst/>
          </a:prstGeom>
          <a:noFill/>
          <a:ln/>
        </p:spPr>
        <p:txBody>
          <a:bodyPr wrap="square" lIns="0" tIns="0" rIns="0" bIns="0" rtlCol="0" anchor="ctr"/>
          <a:lstStyle/>
          <a:p>
            <a:pPr algn="l" indent="0" marL="0">
              <a:lnSpc>
                <a:spcPts val="1870"/>
              </a:lnSpc>
              <a:buNone/>
            </a:pPr>
            <a:r>
              <a:rPr lang="en-US" sz="1330" dirty="0">
                <a:solidFill>
                  <a:srgbClr val="3642C6"/>
                </a:solidFill>
                <a:latin typeface="思源黑体-思源黑体-SemiBold" pitchFamily="34" charset="0"/>
                <a:ea typeface="思源黑体-思源黑体-SemiBold" pitchFamily="34" charset="-122"/>
                <a:cs typeface="思源黑体-思源黑体-SemiBold" pitchFamily="34" charset="-120"/>
              </a:rPr>
              <a:t>Comprehensive data type correction ensures optimal memory utilization and computational efficiency throughout the analytical workflow. Customer and product identifiers are converted to string format to preserve leading zeros and categorical integrity. Numerical purchase amounts are standardized as float data types to maintain precision in monetary calculations. Date-time conversion facilitates temporal analysis and enables accurate time-based feature engineering. This systematic type standardization ensures compatibility with machine learning algorithms and prevents computational errors during model training and evaluation</a:t>
            </a:r>
            <a:endParaRPr lang="en-US" sz="133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56064" y="0"/>
            <a:ext cx="4974336" cy="8238744"/>
          </a:xfrm>
          <a:prstGeom prst="rect">
            <a:avLst/>
          </a:prstGeom>
        </p:spPr>
      </p:pic>
      <p:pic>
        <p:nvPicPr>
          <p:cNvPr id="4" name="Image 2" descr="preencoded.png">    </p:cNvPr>
          <p:cNvPicPr>
            <a:picLocks noChangeAspect="1"/>
          </p:cNvPicPr>
          <p:nvPr/>
        </p:nvPicPr>
        <p:blipFill>
          <a:blip r:embed="rId3"/>
          <a:stretch>
            <a:fillRect/>
          </a:stretch>
        </p:blipFill>
        <p:spPr>
          <a:xfrm>
            <a:off x="896112" y="2221992"/>
            <a:ext cx="7991856" cy="859536"/>
          </a:xfrm>
          <a:prstGeom prst="rect">
            <a:avLst/>
          </a:prstGeom>
        </p:spPr>
      </p:pic>
      <p:pic>
        <p:nvPicPr>
          <p:cNvPr id="5" name="Image 3" descr="preencoded.png">    </p:cNvPr>
          <p:cNvPicPr>
            <a:picLocks noChangeAspect="1"/>
          </p:cNvPicPr>
          <p:nvPr/>
        </p:nvPicPr>
        <p:blipFill>
          <a:blip r:embed="rId4"/>
          <a:stretch>
            <a:fillRect/>
          </a:stretch>
        </p:blipFill>
        <p:spPr>
          <a:xfrm>
            <a:off x="786384" y="2221992"/>
            <a:ext cx="146304" cy="859536"/>
          </a:xfrm>
          <a:prstGeom prst="rect">
            <a:avLst/>
          </a:prstGeom>
        </p:spPr>
      </p:pic>
      <p:sp>
        <p:nvSpPr>
          <p:cNvPr id="6" name="Text 0"/>
          <p:cNvSpPr/>
          <p:nvPr/>
        </p:nvSpPr>
        <p:spPr>
          <a:xfrm>
            <a:off x="795528" y="1353312"/>
            <a:ext cx="8074152" cy="640080"/>
          </a:xfrm>
          <a:prstGeom prst="rect">
            <a:avLst/>
          </a:prstGeom>
          <a:noFill/>
          <a:ln/>
        </p:spPr>
        <p:txBody>
          <a:bodyPr wrap="none" lIns="0" tIns="0" rIns="0" bIns="0" rtlCol="0" anchor="ctr"/>
          <a:lstStyle/>
          <a:p>
            <a:pPr algn="l" indent="0" marL="0">
              <a:lnSpc>
                <a:spcPts val="5000"/>
              </a:lnSpc>
              <a:buNone/>
            </a:pPr>
            <a:r>
              <a:rPr lang="en-US" sz="3570" dirty="0">
                <a:solidFill>
                  <a:srgbClr val="3642C6"/>
                </a:solidFill>
                <a:latin typeface="思源黑体-思源黑体-SemiBold" pitchFamily="34" charset="0"/>
                <a:ea typeface="思源黑体-思源黑体-SemiBold" pitchFamily="34" charset="-122"/>
                <a:cs typeface="思源黑体-思源黑体-SemiBold" pitchFamily="34" charset="-120"/>
              </a:rPr>
              <a:t>Merging Profiles</a:t>
            </a:r>
            <a:endParaRPr lang="en-US" sz="3570" dirty="0"/>
          </a:p>
        </p:txBody>
      </p:sp>
      <p:sp>
        <p:nvSpPr>
          <p:cNvPr id="7" name="Text 1"/>
          <p:cNvSpPr/>
          <p:nvPr/>
        </p:nvSpPr>
        <p:spPr>
          <a:xfrm>
            <a:off x="1133856" y="2487168"/>
            <a:ext cx="7488936" cy="347472"/>
          </a:xfrm>
          <a:prstGeom prst="rect">
            <a:avLst/>
          </a:prstGeom>
          <a:noFill/>
          <a:ln/>
        </p:spPr>
        <p:txBody>
          <a:bodyPr wrap="none" lIns="0" tIns="0" rIns="0" bIns="0" rtlCol="0" anchor="ctr"/>
          <a:lstStyle/>
          <a:p>
            <a:pPr algn="l" indent="0" marL="0">
              <a:lnSpc>
                <a:spcPts val="2670"/>
              </a:lnSpc>
              <a:buNone/>
            </a:pPr>
            <a:r>
              <a:rPr lang="en-US" sz="1780" dirty="0">
                <a:solidFill>
                  <a:srgbClr val="222770"/>
                </a:solidFill>
                <a:latin typeface="Arial-Regular" pitchFamily="34" charset="0"/>
                <a:ea typeface="Arial-Regular" pitchFamily="34" charset="-122"/>
                <a:cs typeface="Arial-Regular" pitchFamily="34" charset="-120"/>
              </a:rPr>
              <a:t>Merge the data to form a comprehensive customer profile.</a:t>
            </a:r>
            <a:endParaRPr lang="en-US" sz="1780" dirty="0"/>
          </a:p>
        </p:txBody>
      </p:sp>
      <p:sp>
        <p:nvSpPr>
          <p:cNvPr id="8" name="Text 2"/>
          <p:cNvSpPr/>
          <p:nvPr/>
        </p:nvSpPr>
        <p:spPr>
          <a:xfrm>
            <a:off x="795528" y="3319272"/>
            <a:ext cx="8074152" cy="3063240"/>
          </a:xfrm>
          <a:prstGeom prst="rect">
            <a:avLst/>
          </a:prstGeom>
          <a:noFill/>
          <a:ln/>
        </p:spPr>
        <p:txBody>
          <a:bodyPr wrap="square" lIns="0" tIns="0" rIns="0" bIns="0" rtlCol="0" anchor="ctr"/>
          <a:lstStyle/>
          <a:p>
            <a:pPr algn="l" indent="0" marL="0">
              <a:lnSpc>
                <a:spcPts val="2670"/>
              </a:lnSpc>
              <a:buNone/>
            </a:pPr>
            <a:r>
              <a:rPr lang="en-US" sz="1780" dirty="0">
                <a:solidFill>
                  <a:srgbClr val="222770"/>
                </a:solidFill>
                <a:latin typeface="Arial-Regular" pitchFamily="34" charset="0"/>
                <a:ea typeface="Arial-Regular" pitchFamily="34" charset="-122"/>
                <a:cs typeface="Arial-Regular" pitchFamily="34" charset="-120"/>
              </a:rPr>
              <a:t>The profile merging process consolidates individually calculated RFM metrics into a unified customer profile dataset through systematic database joining operations. This integration combines recency measurements, frequency counts, and monetary values for each unique customer identifier. The merged profile dataset serves as the foundational input for subsequent machine learning algorithms, providing a comprehensive view of customer behavior patterns. Additional demographic and preference attributes are incorporated to enhance segmentation accuracy and enable more personalized recommendation generation.</a:t>
            </a:r>
            <a:endParaRPr lang="en-US" sz="1780" dirty="0"/>
          </a:p>
          <a:p>
            <a:pPr algn="l" indent="0" marL="0">
              <a:lnSpc>
                <a:spcPts val="2670"/>
              </a:lnSpc>
              <a:buNone/>
            </a:pPr>
            <a:endParaRPr lang="en-US" sz="1780" dirty="0"/>
          </a:p>
        </p:txBody>
      </p:sp>
      <p:sp>
        <p:nvSpPr>
          <p:cNvPr id="9" name="Text 3"/>
          <p:cNvSpPr/>
          <p:nvPr/>
        </p:nvSpPr>
        <p:spPr>
          <a:xfrm>
            <a:off x="795528" y="6638544"/>
            <a:ext cx="8074152" cy="0"/>
          </a:xfrm>
          <a:prstGeom prst="rect">
            <a:avLst/>
          </a:prstGeom>
          <a:noFill/>
          <a:ln/>
        </p:spPr>
        <p:txBody>
          <a:bodyPr wrap="none" lIns="0" tIns="0" rIns="0" bIns="0" rtlCol="0" anchor="ctr"/>
          <a:lstStyle>
            <a:lvl1pPr algn="l"/>
          </a:lstStyle>
          <a:p>
            <a:pPr algn="l" indent="0" marL="0">
              <a:lnSpc>
                <a:spcPts val="2670"/>
              </a:lnSpc>
              <a:buNone/>
            </a:pPr>
            <a:endParaRPr lang="en-US" sz="1780" dirty="0"/>
          </a:p>
          <a:p>
            <a:pPr algn="l" indent="0" marL="0">
              <a:lnSpc>
                <a:spcPts val="2670"/>
              </a:lnSpc>
              <a:buNone/>
            </a:pPr>
            <a:endParaRPr lang="en-US" sz="178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2025-10-26T07:36:51Z</dcterms:created>
  <dcterms:modified xsi:type="dcterms:W3CDTF">2025-10-26T07:36:51Z</dcterms:modified>
</cp:coreProperties>
</file>